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44"/>
  </p:notesMasterIdLst>
  <p:sldIdLst>
    <p:sldId id="259" r:id="rId2"/>
    <p:sldId id="429" r:id="rId3"/>
    <p:sldId id="411" r:id="rId4"/>
    <p:sldId id="257" r:id="rId5"/>
    <p:sldId id="436" r:id="rId6"/>
    <p:sldId id="420" r:id="rId7"/>
    <p:sldId id="412" r:id="rId8"/>
    <p:sldId id="398" r:id="rId9"/>
    <p:sldId id="396" r:id="rId10"/>
    <p:sldId id="399" r:id="rId11"/>
    <p:sldId id="434" r:id="rId12"/>
    <p:sldId id="431" r:id="rId13"/>
    <p:sldId id="413" r:id="rId14"/>
    <p:sldId id="432" r:id="rId15"/>
    <p:sldId id="435" r:id="rId16"/>
    <p:sldId id="437" r:id="rId17"/>
    <p:sldId id="438" r:id="rId18"/>
    <p:sldId id="260" r:id="rId19"/>
    <p:sldId id="261" r:id="rId20"/>
    <p:sldId id="439" r:id="rId21"/>
    <p:sldId id="404" r:id="rId22"/>
    <p:sldId id="393" r:id="rId23"/>
    <p:sldId id="391" r:id="rId24"/>
    <p:sldId id="392" r:id="rId25"/>
    <p:sldId id="390" r:id="rId26"/>
    <p:sldId id="407" r:id="rId27"/>
    <p:sldId id="375" r:id="rId28"/>
    <p:sldId id="376" r:id="rId29"/>
    <p:sldId id="408" r:id="rId30"/>
    <p:sldId id="409" r:id="rId31"/>
    <p:sldId id="430" r:id="rId32"/>
    <p:sldId id="414" r:id="rId33"/>
    <p:sldId id="418" r:id="rId34"/>
    <p:sldId id="416" r:id="rId35"/>
    <p:sldId id="417" r:id="rId36"/>
    <p:sldId id="422" r:id="rId37"/>
    <p:sldId id="427" r:id="rId38"/>
    <p:sldId id="428" r:id="rId39"/>
    <p:sldId id="425" r:id="rId40"/>
    <p:sldId id="421" r:id="rId41"/>
    <p:sldId id="426" r:id="rId42"/>
    <p:sldId id="423" r:id="rId43"/>
  </p:sldIdLst>
  <p:sldSz cx="14400213" cy="8999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664409-797A-D946-B0BF-62D169297288}" v="1" dt="2022-06-20T08:16:11.9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39"/>
    <p:restoredTop sz="95781"/>
  </p:normalViewPr>
  <p:slideViewPr>
    <p:cSldViewPr snapToGrid="0" snapToObjects="1">
      <p:cViewPr varScale="1">
        <p:scale>
          <a:sx n="47" d="100"/>
          <a:sy n="47" d="100"/>
        </p:scale>
        <p:origin x="2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9F1A69-1A47-044E-B73D-9C12D92B623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AB47A87-0EB5-1B4D-A024-9D573A02DC4D}">
      <dgm:prSet phldrT="[Text]"/>
      <dgm:spPr/>
      <dgm:t>
        <a:bodyPr/>
        <a:lstStyle/>
        <a:p>
          <a:r>
            <a:rPr lang="en-GB" dirty="0">
              <a:latin typeface="Euclid" panose="02020503060505020303" pitchFamily="18" charset="0"/>
            </a:rPr>
            <a:t>Centroidal Dynamics</a:t>
          </a:r>
        </a:p>
      </dgm:t>
    </dgm:pt>
    <dgm:pt modelId="{A945074B-F48F-A945-A70C-043ACF5D9725}" type="parTrans" cxnId="{BEEA7A81-097B-784F-ADE3-3988B47F3DCE}">
      <dgm:prSet/>
      <dgm:spPr/>
      <dgm:t>
        <a:bodyPr/>
        <a:lstStyle/>
        <a:p>
          <a:endParaRPr lang="en-GB"/>
        </a:p>
      </dgm:t>
    </dgm:pt>
    <dgm:pt modelId="{10987B60-2DA9-B647-BFF7-5E0AFD1F7BA5}" type="sibTrans" cxnId="{BEEA7A81-097B-784F-ADE3-3988B47F3DCE}">
      <dgm:prSet/>
      <dgm:spPr/>
      <dgm:t>
        <a:bodyPr/>
        <a:lstStyle/>
        <a:p>
          <a:endParaRPr lang="en-GB"/>
        </a:p>
      </dgm:t>
    </dgm:pt>
    <dgm:pt modelId="{CB1B3807-027C-EC48-B714-1EDFD9A27892}">
      <dgm:prSet phldrT="[Text]" custT="1"/>
      <dgm:spPr/>
      <dgm:t>
        <a:bodyPr/>
        <a:lstStyle/>
        <a:p>
          <a:r>
            <a:rPr lang="en-GB" sz="2400" dirty="0">
              <a:latin typeface="Euclid" panose="02020503060505020303" pitchFamily="18" charset="0"/>
            </a:rPr>
            <a:t>Stability conditions</a:t>
          </a:r>
        </a:p>
        <a:p>
          <a:r>
            <a:rPr lang="en-GB" sz="2400" dirty="0">
              <a:latin typeface="Euclid" panose="02020503060505020303" pitchFamily="18" charset="0"/>
            </a:rPr>
            <a:t>at CG</a:t>
          </a:r>
        </a:p>
      </dgm:t>
    </dgm:pt>
    <dgm:pt modelId="{820F0A0C-5EAE-BD44-9CD0-9E32E2078AA5}" type="parTrans" cxnId="{ED8FD66A-BE97-5B41-97E5-56B84DEFF14C}">
      <dgm:prSet/>
      <dgm:spPr/>
      <dgm:t>
        <a:bodyPr/>
        <a:lstStyle/>
        <a:p>
          <a:endParaRPr lang="en-GB"/>
        </a:p>
      </dgm:t>
    </dgm:pt>
    <dgm:pt modelId="{DDB7E2A6-D0D9-B84F-8E34-F0714CF365C1}" type="sibTrans" cxnId="{ED8FD66A-BE97-5B41-97E5-56B84DEFF14C}">
      <dgm:prSet/>
      <dgm:spPr/>
      <dgm:t>
        <a:bodyPr/>
        <a:lstStyle/>
        <a:p>
          <a:endParaRPr lang="en-GB"/>
        </a:p>
      </dgm:t>
    </dgm:pt>
    <dgm:pt modelId="{26E369D7-F791-0F4F-9A91-D7E8F49DB5E1}">
      <dgm:prSet phldrT="[Text]" custT="1"/>
      <dgm:spPr/>
      <dgm:t>
        <a:bodyPr/>
        <a:lstStyle/>
        <a:p>
          <a:r>
            <a:rPr lang="en-GB" sz="2400" dirty="0">
              <a:latin typeface="Euclid" panose="02020503060505020303" pitchFamily="18" charset="0"/>
            </a:rPr>
            <a:t> Optimal control</a:t>
          </a:r>
        </a:p>
      </dgm:t>
    </dgm:pt>
    <dgm:pt modelId="{1EB30C18-C655-FC4E-B466-5E8B2E9AB6C4}" type="parTrans" cxnId="{79C9A397-8D29-9B40-8DF2-65999A2A90DF}">
      <dgm:prSet/>
      <dgm:spPr/>
      <dgm:t>
        <a:bodyPr/>
        <a:lstStyle/>
        <a:p>
          <a:endParaRPr lang="en-GB"/>
        </a:p>
      </dgm:t>
    </dgm:pt>
    <dgm:pt modelId="{68B37E8E-63BA-664D-A499-F298C025D35E}" type="sibTrans" cxnId="{79C9A397-8D29-9B40-8DF2-65999A2A90DF}">
      <dgm:prSet/>
      <dgm:spPr/>
      <dgm:t>
        <a:bodyPr/>
        <a:lstStyle/>
        <a:p>
          <a:endParaRPr lang="en-GB"/>
        </a:p>
      </dgm:t>
    </dgm:pt>
    <dgm:pt modelId="{3B86390F-06DC-DF43-A4DB-1D8FA5029565}">
      <dgm:prSet phldrT="[Text]" custT="1"/>
      <dgm:spPr/>
      <dgm:t>
        <a:bodyPr/>
        <a:lstStyle/>
        <a:p>
          <a:r>
            <a:rPr lang="en-GB" sz="2400" b="1" dirty="0">
              <a:solidFill>
                <a:schemeClr val="bg1"/>
              </a:solidFill>
              <a:latin typeface="Euclid" panose="02020503060505020303" pitchFamily="18" charset="0"/>
            </a:rPr>
            <a:t>Actuator Commands</a:t>
          </a:r>
        </a:p>
      </dgm:t>
    </dgm:pt>
    <dgm:pt modelId="{C1AFAE8D-9DC5-A644-BC47-404EA9F246E9}" type="parTrans" cxnId="{B609246E-515F-A54E-A02A-CD1B6FF5833F}">
      <dgm:prSet/>
      <dgm:spPr/>
      <dgm:t>
        <a:bodyPr/>
        <a:lstStyle/>
        <a:p>
          <a:endParaRPr lang="en-GB"/>
        </a:p>
      </dgm:t>
    </dgm:pt>
    <dgm:pt modelId="{023E33F9-A99F-D844-B0F9-72CBF5E82EA1}" type="sibTrans" cxnId="{B609246E-515F-A54E-A02A-CD1B6FF5833F}">
      <dgm:prSet/>
      <dgm:spPr/>
      <dgm:t>
        <a:bodyPr/>
        <a:lstStyle/>
        <a:p>
          <a:endParaRPr lang="en-GB" dirty="0"/>
        </a:p>
      </dgm:t>
    </dgm:pt>
    <dgm:pt modelId="{B36D1AC0-046E-2D40-9364-7AFA5E9074C7}" type="pres">
      <dgm:prSet presAssocID="{9B9F1A69-1A47-044E-B73D-9C12D92B6237}" presName="Name0" presStyleCnt="0">
        <dgm:presLayoutVars>
          <dgm:dir/>
          <dgm:resizeHandles val="exact"/>
        </dgm:presLayoutVars>
      </dgm:prSet>
      <dgm:spPr/>
    </dgm:pt>
    <dgm:pt modelId="{751A8192-6B01-D94D-A0DC-5226BE4E684C}" type="pres">
      <dgm:prSet presAssocID="{EAB47A87-0EB5-1B4D-A024-9D573A02DC4D}" presName="node" presStyleLbl="node1" presStyleIdx="0" presStyleCnt="4" custScaleX="81285" custScaleY="80600" custLinFactY="-37192" custLinFactNeighborX="-9927" custLinFactNeighborY="-100000">
        <dgm:presLayoutVars>
          <dgm:bulletEnabled val="1"/>
        </dgm:presLayoutVars>
      </dgm:prSet>
      <dgm:spPr/>
    </dgm:pt>
    <dgm:pt modelId="{CB9D41D4-8657-2641-A5FB-6934FB229EAE}" type="pres">
      <dgm:prSet presAssocID="{10987B60-2DA9-B647-BFF7-5E0AFD1F7BA5}" presName="sibTrans" presStyleLbl="sibTrans2D1" presStyleIdx="0" presStyleCnt="3" custAng="21438979" custScaleX="174664"/>
      <dgm:spPr/>
    </dgm:pt>
    <dgm:pt modelId="{7D0287E8-A2A8-DE42-8129-24B7F1D748CB}" type="pres">
      <dgm:prSet presAssocID="{10987B60-2DA9-B647-BFF7-5E0AFD1F7BA5}" presName="connectorText" presStyleLbl="sibTrans2D1" presStyleIdx="0" presStyleCnt="3"/>
      <dgm:spPr/>
    </dgm:pt>
    <dgm:pt modelId="{C5583E56-AD44-ED46-8F67-67523F46EC15}" type="pres">
      <dgm:prSet presAssocID="{CB1B3807-027C-EC48-B714-1EDFD9A27892}" presName="node" presStyleLbl="node1" presStyleIdx="1" presStyleCnt="4" custScaleX="104454" custScaleY="93087" custLinFactY="-28870" custLinFactNeighborX="-29203" custLinFactNeighborY="-100000">
        <dgm:presLayoutVars>
          <dgm:bulletEnabled val="1"/>
        </dgm:presLayoutVars>
      </dgm:prSet>
      <dgm:spPr/>
    </dgm:pt>
    <dgm:pt modelId="{E5C02ED4-0061-1143-BA68-FCC2EC8BB8C0}" type="pres">
      <dgm:prSet presAssocID="{DDB7E2A6-D0D9-B84F-8E34-F0714CF365C1}" presName="sibTrans" presStyleLbl="sibTrans2D1" presStyleIdx="1" presStyleCnt="3" custAng="211632" custScaleX="171719"/>
      <dgm:spPr/>
    </dgm:pt>
    <dgm:pt modelId="{713FAAD9-78CF-D141-8F0B-BABBB01977CA}" type="pres">
      <dgm:prSet presAssocID="{DDB7E2A6-D0D9-B84F-8E34-F0714CF365C1}" presName="connectorText" presStyleLbl="sibTrans2D1" presStyleIdx="1" presStyleCnt="3"/>
      <dgm:spPr/>
    </dgm:pt>
    <dgm:pt modelId="{AE4D876C-2B94-A449-8C69-7A086E3320B5}" type="pres">
      <dgm:prSet presAssocID="{26E369D7-F791-0F4F-9A91-D7E8F49DB5E1}" presName="node" presStyleLbl="node1" presStyleIdx="2" presStyleCnt="4" custScaleX="103044" custScaleY="75108" custLinFactY="-40877" custLinFactNeighborX="-50142" custLinFactNeighborY="-100000">
        <dgm:presLayoutVars>
          <dgm:bulletEnabled val="1"/>
        </dgm:presLayoutVars>
      </dgm:prSet>
      <dgm:spPr/>
    </dgm:pt>
    <dgm:pt modelId="{3DFDF294-3AF7-8140-9D08-D7C5793F26FF}" type="pres">
      <dgm:prSet presAssocID="{68B37E8E-63BA-664D-A499-F298C025D35E}" presName="sibTrans" presStyleLbl="sibTrans2D1" presStyleIdx="2" presStyleCnt="3" custScaleX="168245" custLinFactNeighborX="2061" custLinFactNeighborY="-6058"/>
      <dgm:spPr/>
    </dgm:pt>
    <dgm:pt modelId="{FC8281EF-8802-D148-9C54-E9E6414C52D6}" type="pres">
      <dgm:prSet presAssocID="{68B37E8E-63BA-664D-A499-F298C025D35E}" presName="connectorText" presStyleLbl="sibTrans2D1" presStyleIdx="2" presStyleCnt="3"/>
      <dgm:spPr/>
    </dgm:pt>
    <dgm:pt modelId="{D40EACBA-0148-6A48-AEF9-CCD01D883069}" type="pres">
      <dgm:prSet presAssocID="{3B86390F-06DC-DF43-A4DB-1D8FA5029565}" presName="node" presStyleLbl="node1" presStyleIdx="3" presStyleCnt="4" custScaleX="117640" custLinFactY="-42085" custLinFactNeighborX="-39828" custLinFactNeighborY="-100000">
        <dgm:presLayoutVars>
          <dgm:bulletEnabled val="1"/>
        </dgm:presLayoutVars>
      </dgm:prSet>
      <dgm:spPr/>
    </dgm:pt>
  </dgm:ptLst>
  <dgm:cxnLst>
    <dgm:cxn modelId="{AA4A0C0C-D892-F846-AE69-2C46E2BEB2F0}" type="presOf" srcId="{68B37E8E-63BA-664D-A499-F298C025D35E}" destId="{FC8281EF-8802-D148-9C54-E9E6414C52D6}" srcOrd="1" destOrd="0" presId="urn:microsoft.com/office/officeart/2005/8/layout/process1"/>
    <dgm:cxn modelId="{1F500C2C-E8FE-B54A-8C3E-61ED7D1E45C1}" type="presOf" srcId="{10987B60-2DA9-B647-BFF7-5E0AFD1F7BA5}" destId="{7D0287E8-A2A8-DE42-8129-24B7F1D748CB}" srcOrd="1" destOrd="0" presId="urn:microsoft.com/office/officeart/2005/8/layout/process1"/>
    <dgm:cxn modelId="{F6D25437-919D-CD4D-8A71-4643A499907C}" type="presOf" srcId="{DDB7E2A6-D0D9-B84F-8E34-F0714CF365C1}" destId="{E5C02ED4-0061-1143-BA68-FCC2EC8BB8C0}" srcOrd="0" destOrd="0" presId="urn:microsoft.com/office/officeart/2005/8/layout/process1"/>
    <dgm:cxn modelId="{15A3694A-4C67-3943-BB45-024AA12BD251}" type="presOf" srcId="{EAB47A87-0EB5-1B4D-A024-9D573A02DC4D}" destId="{751A8192-6B01-D94D-A0DC-5226BE4E684C}" srcOrd="0" destOrd="0" presId="urn:microsoft.com/office/officeart/2005/8/layout/process1"/>
    <dgm:cxn modelId="{ED8FD66A-BE97-5B41-97E5-56B84DEFF14C}" srcId="{9B9F1A69-1A47-044E-B73D-9C12D92B6237}" destId="{CB1B3807-027C-EC48-B714-1EDFD9A27892}" srcOrd="1" destOrd="0" parTransId="{820F0A0C-5EAE-BD44-9CD0-9E32E2078AA5}" sibTransId="{DDB7E2A6-D0D9-B84F-8E34-F0714CF365C1}"/>
    <dgm:cxn modelId="{B609246E-515F-A54E-A02A-CD1B6FF5833F}" srcId="{9B9F1A69-1A47-044E-B73D-9C12D92B6237}" destId="{3B86390F-06DC-DF43-A4DB-1D8FA5029565}" srcOrd="3" destOrd="0" parTransId="{C1AFAE8D-9DC5-A644-BC47-404EA9F246E9}" sibTransId="{023E33F9-A99F-D844-B0F9-72CBF5E82EA1}"/>
    <dgm:cxn modelId="{A0F43D72-FDD8-184A-8F7C-D9806BF6BFB9}" type="presOf" srcId="{26E369D7-F791-0F4F-9A91-D7E8F49DB5E1}" destId="{AE4D876C-2B94-A449-8C69-7A086E3320B5}" srcOrd="0" destOrd="0" presId="urn:microsoft.com/office/officeart/2005/8/layout/process1"/>
    <dgm:cxn modelId="{0B3F2279-6840-0849-85E9-A3F1C98622AD}" type="presOf" srcId="{10987B60-2DA9-B647-BFF7-5E0AFD1F7BA5}" destId="{CB9D41D4-8657-2641-A5FB-6934FB229EAE}" srcOrd="0" destOrd="0" presId="urn:microsoft.com/office/officeart/2005/8/layout/process1"/>
    <dgm:cxn modelId="{BEEA7A81-097B-784F-ADE3-3988B47F3DCE}" srcId="{9B9F1A69-1A47-044E-B73D-9C12D92B6237}" destId="{EAB47A87-0EB5-1B4D-A024-9D573A02DC4D}" srcOrd="0" destOrd="0" parTransId="{A945074B-F48F-A945-A70C-043ACF5D9725}" sibTransId="{10987B60-2DA9-B647-BFF7-5E0AFD1F7BA5}"/>
    <dgm:cxn modelId="{FAF7CE88-0261-6A47-B690-D05AE3CA8AF0}" type="presOf" srcId="{68B37E8E-63BA-664D-A499-F298C025D35E}" destId="{3DFDF294-3AF7-8140-9D08-D7C5793F26FF}" srcOrd="0" destOrd="0" presId="urn:microsoft.com/office/officeart/2005/8/layout/process1"/>
    <dgm:cxn modelId="{79C9A397-8D29-9B40-8DF2-65999A2A90DF}" srcId="{9B9F1A69-1A47-044E-B73D-9C12D92B6237}" destId="{26E369D7-F791-0F4F-9A91-D7E8F49DB5E1}" srcOrd="2" destOrd="0" parTransId="{1EB30C18-C655-FC4E-B466-5E8B2E9AB6C4}" sibTransId="{68B37E8E-63BA-664D-A499-F298C025D35E}"/>
    <dgm:cxn modelId="{BFC1B2B4-BF43-2045-8E34-B6B571922671}" type="presOf" srcId="{9B9F1A69-1A47-044E-B73D-9C12D92B6237}" destId="{B36D1AC0-046E-2D40-9364-7AFA5E9074C7}" srcOrd="0" destOrd="0" presId="urn:microsoft.com/office/officeart/2005/8/layout/process1"/>
    <dgm:cxn modelId="{6C3114E6-C40E-DD4E-A20F-44BC562BBF92}" type="presOf" srcId="{DDB7E2A6-D0D9-B84F-8E34-F0714CF365C1}" destId="{713FAAD9-78CF-D141-8F0B-BABBB01977CA}" srcOrd="1" destOrd="0" presId="urn:microsoft.com/office/officeart/2005/8/layout/process1"/>
    <dgm:cxn modelId="{C41182E6-0235-864D-89A1-F68D7D676B28}" type="presOf" srcId="{CB1B3807-027C-EC48-B714-1EDFD9A27892}" destId="{C5583E56-AD44-ED46-8F67-67523F46EC15}" srcOrd="0" destOrd="0" presId="urn:microsoft.com/office/officeart/2005/8/layout/process1"/>
    <dgm:cxn modelId="{53ABD2EB-1A5D-274E-AE2A-3907D5E30F1F}" type="presOf" srcId="{3B86390F-06DC-DF43-A4DB-1D8FA5029565}" destId="{D40EACBA-0148-6A48-AEF9-CCD01D883069}" srcOrd="0" destOrd="0" presId="urn:microsoft.com/office/officeart/2005/8/layout/process1"/>
    <dgm:cxn modelId="{7C981834-9768-6249-A1B5-33A852E2DD11}" type="presParOf" srcId="{B36D1AC0-046E-2D40-9364-7AFA5E9074C7}" destId="{751A8192-6B01-D94D-A0DC-5226BE4E684C}" srcOrd="0" destOrd="0" presId="urn:microsoft.com/office/officeart/2005/8/layout/process1"/>
    <dgm:cxn modelId="{D0872849-8D85-7D44-B413-A54846BFC7F9}" type="presParOf" srcId="{B36D1AC0-046E-2D40-9364-7AFA5E9074C7}" destId="{CB9D41D4-8657-2641-A5FB-6934FB229EAE}" srcOrd="1" destOrd="0" presId="urn:microsoft.com/office/officeart/2005/8/layout/process1"/>
    <dgm:cxn modelId="{D0080FF5-828A-AB44-A93B-6E193485BEA0}" type="presParOf" srcId="{CB9D41D4-8657-2641-A5FB-6934FB229EAE}" destId="{7D0287E8-A2A8-DE42-8129-24B7F1D748CB}" srcOrd="0" destOrd="0" presId="urn:microsoft.com/office/officeart/2005/8/layout/process1"/>
    <dgm:cxn modelId="{BF99CAC7-D58E-0940-8157-D23BE0AD60B7}" type="presParOf" srcId="{B36D1AC0-046E-2D40-9364-7AFA5E9074C7}" destId="{C5583E56-AD44-ED46-8F67-67523F46EC15}" srcOrd="2" destOrd="0" presId="urn:microsoft.com/office/officeart/2005/8/layout/process1"/>
    <dgm:cxn modelId="{AFA9E515-4642-484B-AD0A-B48178D55B44}" type="presParOf" srcId="{B36D1AC0-046E-2D40-9364-7AFA5E9074C7}" destId="{E5C02ED4-0061-1143-BA68-FCC2EC8BB8C0}" srcOrd="3" destOrd="0" presId="urn:microsoft.com/office/officeart/2005/8/layout/process1"/>
    <dgm:cxn modelId="{6A3516E9-58FA-C149-A81D-1F334355E0C2}" type="presParOf" srcId="{E5C02ED4-0061-1143-BA68-FCC2EC8BB8C0}" destId="{713FAAD9-78CF-D141-8F0B-BABBB01977CA}" srcOrd="0" destOrd="0" presId="urn:microsoft.com/office/officeart/2005/8/layout/process1"/>
    <dgm:cxn modelId="{8E85FDE8-5721-FE4F-B015-C9BD1AB3D334}" type="presParOf" srcId="{B36D1AC0-046E-2D40-9364-7AFA5E9074C7}" destId="{AE4D876C-2B94-A449-8C69-7A086E3320B5}" srcOrd="4" destOrd="0" presId="urn:microsoft.com/office/officeart/2005/8/layout/process1"/>
    <dgm:cxn modelId="{3A3899C1-9F35-9C44-9EFE-23272297E58A}" type="presParOf" srcId="{B36D1AC0-046E-2D40-9364-7AFA5E9074C7}" destId="{3DFDF294-3AF7-8140-9D08-D7C5793F26FF}" srcOrd="5" destOrd="0" presId="urn:microsoft.com/office/officeart/2005/8/layout/process1"/>
    <dgm:cxn modelId="{311F78D9-790D-2C4B-BD61-94E27D92B0EE}" type="presParOf" srcId="{3DFDF294-3AF7-8140-9D08-D7C5793F26FF}" destId="{FC8281EF-8802-D148-9C54-E9E6414C52D6}" srcOrd="0" destOrd="0" presId="urn:microsoft.com/office/officeart/2005/8/layout/process1"/>
    <dgm:cxn modelId="{E13618C6-D92B-2645-8AA1-2BCCE3A13652}" type="presParOf" srcId="{B36D1AC0-046E-2D40-9364-7AFA5E9074C7}" destId="{D40EACBA-0148-6A48-AEF9-CCD01D88306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1A85B7-5859-9E45-ABC8-34AB787AC4C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DAD5068-CF0C-5342-BF86-C8C5E6DE2A46}">
      <dgm:prSet phldrT="[Text]" custT="1"/>
      <dgm:spPr/>
      <dgm:t>
        <a:bodyPr/>
        <a:lstStyle/>
        <a:p>
          <a:r>
            <a:rPr lang="en-GB" sz="2400" b="1" dirty="0">
              <a:solidFill>
                <a:schemeClr val="bg1"/>
              </a:solidFill>
              <a:latin typeface="Euclid" panose="02020503060505020303" pitchFamily="18" charset="0"/>
            </a:rPr>
            <a:t>No slip Friction, Positive Reaction force condition command</a:t>
          </a:r>
        </a:p>
      </dgm:t>
    </dgm:pt>
    <dgm:pt modelId="{93DA3C07-3DF7-5949-A4D3-B4EB7E46807F}" type="parTrans" cxnId="{A9E46674-C602-F143-BD5D-C9E7A2D24074}">
      <dgm:prSet/>
      <dgm:spPr/>
      <dgm:t>
        <a:bodyPr/>
        <a:lstStyle/>
        <a:p>
          <a:endParaRPr lang="en-GB"/>
        </a:p>
      </dgm:t>
    </dgm:pt>
    <dgm:pt modelId="{B9F59BF0-1148-CE47-BD48-747AC61E308B}" type="sibTrans" cxnId="{A9E46674-C602-F143-BD5D-C9E7A2D24074}">
      <dgm:prSet/>
      <dgm:spPr/>
      <dgm:t>
        <a:bodyPr/>
        <a:lstStyle/>
        <a:p>
          <a:endParaRPr lang="en-GB"/>
        </a:p>
      </dgm:t>
    </dgm:pt>
    <dgm:pt modelId="{EE1E1FDF-24B8-0640-B66F-4BAA92DD5B6C}" type="pres">
      <dgm:prSet presAssocID="{5E1A85B7-5859-9E45-ABC8-34AB787AC4C5}" presName="Name0" presStyleCnt="0">
        <dgm:presLayoutVars>
          <dgm:dir/>
          <dgm:resizeHandles val="exact"/>
        </dgm:presLayoutVars>
      </dgm:prSet>
      <dgm:spPr/>
    </dgm:pt>
    <dgm:pt modelId="{74D9BC36-3C44-3544-BC3D-6C6EF06FCFD8}" type="pres">
      <dgm:prSet presAssocID="{6DAD5068-CF0C-5342-BF86-C8C5E6DE2A46}" presName="node" presStyleLbl="node1" presStyleIdx="0" presStyleCnt="1" custLinFactX="-6896" custLinFactNeighborX="-100000" custLinFactNeighborY="5318">
        <dgm:presLayoutVars>
          <dgm:bulletEnabled val="1"/>
        </dgm:presLayoutVars>
      </dgm:prSet>
      <dgm:spPr/>
    </dgm:pt>
  </dgm:ptLst>
  <dgm:cxnLst>
    <dgm:cxn modelId="{2612DA28-A592-2D42-A746-A1E61BF11A2D}" type="presOf" srcId="{6DAD5068-CF0C-5342-BF86-C8C5E6DE2A46}" destId="{74D9BC36-3C44-3544-BC3D-6C6EF06FCFD8}" srcOrd="0" destOrd="0" presId="urn:microsoft.com/office/officeart/2005/8/layout/process1"/>
    <dgm:cxn modelId="{A9E46674-C602-F143-BD5D-C9E7A2D24074}" srcId="{5E1A85B7-5859-9E45-ABC8-34AB787AC4C5}" destId="{6DAD5068-CF0C-5342-BF86-C8C5E6DE2A46}" srcOrd="0" destOrd="0" parTransId="{93DA3C07-3DF7-5949-A4D3-B4EB7E46807F}" sibTransId="{B9F59BF0-1148-CE47-BD48-747AC61E308B}"/>
    <dgm:cxn modelId="{E488FBB1-1A8D-8B4F-B7E9-4AF029B9A1FD}" type="presOf" srcId="{5E1A85B7-5859-9E45-ABC8-34AB787AC4C5}" destId="{EE1E1FDF-24B8-0640-B66F-4BAA92DD5B6C}" srcOrd="0" destOrd="0" presId="urn:microsoft.com/office/officeart/2005/8/layout/process1"/>
    <dgm:cxn modelId="{862D4FEC-8FA3-E34E-B0C2-4838641AE8F1}" type="presParOf" srcId="{EE1E1FDF-24B8-0640-B66F-4BAA92DD5B6C}" destId="{74D9BC36-3C44-3544-BC3D-6C6EF06FCFD8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1A85B7-5859-9E45-ABC8-34AB787AC4C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DAD5068-CF0C-5342-BF86-C8C5E6DE2A46}">
      <dgm:prSet phldrT="[Text]" custT="1"/>
      <dgm:spPr/>
      <dgm:t>
        <a:bodyPr/>
        <a:lstStyle/>
        <a:p>
          <a:r>
            <a:rPr lang="en-GB" sz="2400" b="1" dirty="0">
              <a:latin typeface="Euclid" panose="02020503060505020303" pitchFamily="18" charset="0"/>
            </a:rPr>
            <a:t>Minimum Trunk rotation, Angular Momentum </a:t>
          </a:r>
        </a:p>
        <a:p>
          <a:r>
            <a:rPr lang="en-GB" sz="1900" dirty="0"/>
            <a:t> </a:t>
          </a:r>
        </a:p>
      </dgm:t>
    </dgm:pt>
    <dgm:pt modelId="{93DA3C07-3DF7-5949-A4D3-B4EB7E46807F}" type="parTrans" cxnId="{A9E46674-C602-F143-BD5D-C9E7A2D24074}">
      <dgm:prSet/>
      <dgm:spPr/>
      <dgm:t>
        <a:bodyPr/>
        <a:lstStyle/>
        <a:p>
          <a:endParaRPr lang="en-GB"/>
        </a:p>
      </dgm:t>
    </dgm:pt>
    <dgm:pt modelId="{B9F59BF0-1148-CE47-BD48-747AC61E308B}" type="sibTrans" cxnId="{A9E46674-C602-F143-BD5D-C9E7A2D24074}">
      <dgm:prSet/>
      <dgm:spPr/>
      <dgm:t>
        <a:bodyPr/>
        <a:lstStyle/>
        <a:p>
          <a:endParaRPr lang="en-GB"/>
        </a:p>
      </dgm:t>
    </dgm:pt>
    <dgm:pt modelId="{EE1E1FDF-24B8-0640-B66F-4BAA92DD5B6C}" type="pres">
      <dgm:prSet presAssocID="{5E1A85B7-5859-9E45-ABC8-34AB787AC4C5}" presName="Name0" presStyleCnt="0">
        <dgm:presLayoutVars>
          <dgm:dir/>
          <dgm:resizeHandles val="exact"/>
        </dgm:presLayoutVars>
      </dgm:prSet>
      <dgm:spPr/>
    </dgm:pt>
    <dgm:pt modelId="{74D9BC36-3C44-3544-BC3D-6C6EF06FCFD8}" type="pres">
      <dgm:prSet presAssocID="{6DAD5068-CF0C-5342-BF86-C8C5E6DE2A46}" presName="node" presStyleLbl="node1" presStyleIdx="0" presStyleCnt="1" custLinFactNeighborX="49" custLinFactNeighborY="1266">
        <dgm:presLayoutVars>
          <dgm:bulletEnabled val="1"/>
        </dgm:presLayoutVars>
      </dgm:prSet>
      <dgm:spPr/>
    </dgm:pt>
  </dgm:ptLst>
  <dgm:cxnLst>
    <dgm:cxn modelId="{2612DA28-A592-2D42-A746-A1E61BF11A2D}" type="presOf" srcId="{6DAD5068-CF0C-5342-BF86-C8C5E6DE2A46}" destId="{74D9BC36-3C44-3544-BC3D-6C6EF06FCFD8}" srcOrd="0" destOrd="0" presId="urn:microsoft.com/office/officeart/2005/8/layout/process1"/>
    <dgm:cxn modelId="{A9E46674-C602-F143-BD5D-C9E7A2D24074}" srcId="{5E1A85B7-5859-9E45-ABC8-34AB787AC4C5}" destId="{6DAD5068-CF0C-5342-BF86-C8C5E6DE2A46}" srcOrd="0" destOrd="0" parTransId="{93DA3C07-3DF7-5949-A4D3-B4EB7E46807F}" sibTransId="{B9F59BF0-1148-CE47-BD48-747AC61E308B}"/>
    <dgm:cxn modelId="{E488FBB1-1A8D-8B4F-B7E9-4AF029B9A1FD}" type="presOf" srcId="{5E1A85B7-5859-9E45-ABC8-34AB787AC4C5}" destId="{EE1E1FDF-24B8-0640-B66F-4BAA92DD5B6C}" srcOrd="0" destOrd="0" presId="urn:microsoft.com/office/officeart/2005/8/layout/process1"/>
    <dgm:cxn modelId="{862D4FEC-8FA3-E34E-B0C2-4838641AE8F1}" type="presParOf" srcId="{EE1E1FDF-24B8-0640-B66F-4BAA92DD5B6C}" destId="{74D9BC36-3C44-3544-BC3D-6C6EF06FCFD8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960F04-A7B4-7B48-B01E-D474425C03A7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FC28D07-26C5-4941-8293-2696BC6AE1E0}">
      <dgm:prSet phldrT="[Text]" custT="1"/>
      <dgm:spPr/>
      <dgm:t>
        <a:bodyPr/>
        <a:lstStyle/>
        <a:p>
          <a:r>
            <a:rPr lang="en-GB" sz="2400" baseline="0" dirty="0">
              <a:latin typeface="Euclid" panose="02020503060505020303" pitchFamily="18" charset="0"/>
            </a:rPr>
            <a:t>Contact modelling</a:t>
          </a:r>
        </a:p>
      </dgm:t>
    </dgm:pt>
    <dgm:pt modelId="{F4AF21A6-3964-CD4F-AEF8-1F7B4598D1A8}" type="parTrans" cxnId="{AFFBE822-FF42-5942-80C8-73512074135C}">
      <dgm:prSet/>
      <dgm:spPr/>
      <dgm:t>
        <a:bodyPr/>
        <a:lstStyle/>
        <a:p>
          <a:endParaRPr lang="en-GB"/>
        </a:p>
      </dgm:t>
    </dgm:pt>
    <dgm:pt modelId="{19E1A52B-B87C-FD44-9C61-EF7488788B4E}" type="sibTrans" cxnId="{AFFBE822-FF42-5942-80C8-73512074135C}">
      <dgm:prSet/>
      <dgm:spPr/>
      <dgm:t>
        <a:bodyPr/>
        <a:lstStyle/>
        <a:p>
          <a:endParaRPr lang="en-GB"/>
        </a:p>
      </dgm:t>
    </dgm:pt>
    <dgm:pt modelId="{FD803D03-96CA-C44E-8A2A-BC60A18E2100}">
      <dgm:prSet phldrT="[Text]" custT="1"/>
      <dgm:spPr/>
      <dgm:t>
        <a:bodyPr/>
        <a:lstStyle/>
        <a:p>
          <a:r>
            <a:rPr lang="en-GB" sz="2400" dirty="0">
              <a:latin typeface="Euclid" panose="02020503060505020303" pitchFamily="18" charset="0"/>
            </a:rPr>
            <a:t>Analytical</a:t>
          </a:r>
        </a:p>
      </dgm:t>
    </dgm:pt>
    <dgm:pt modelId="{1773B8CA-138E-FF41-A410-F407C7AAB699}" type="parTrans" cxnId="{30275581-7B17-6441-93C2-7AB6C556C90A}">
      <dgm:prSet/>
      <dgm:spPr/>
      <dgm:t>
        <a:bodyPr/>
        <a:lstStyle/>
        <a:p>
          <a:endParaRPr lang="en-GB"/>
        </a:p>
      </dgm:t>
    </dgm:pt>
    <dgm:pt modelId="{90EA569F-64B5-534B-A434-2C06CF635635}" type="sibTrans" cxnId="{30275581-7B17-6441-93C2-7AB6C556C90A}">
      <dgm:prSet/>
      <dgm:spPr/>
      <dgm:t>
        <a:bodyPr/>
        <a:lstStyle/>
        <a:p>
          <a:endParaRPr lang="en-GB"/>
        </a:p>
      </dgm:t>
    </dgm:pt>
    <dgm:pt modelId="{FBD01090-DFD9-9B4C-81E5-53C5D61CC054}">
      <dgm:prSet phldrT="[Text]" custT="1"/>
      <dgm:spPr/>
      <dgm:t>
        <a:bodyPr/>
        <a:lstStyle/>
        <a:p>
          <a:r>
            <a:rPr lang="en-GB" sz="2400" dirty="0">
              <a:latin typeface="Euclid" panose="02020503060505020303" pitchFamily="18" charset="0"/>
            </a:rPr>
            <a:t>Impulse</a:t>
          </a:r>
        </a:p>
      </dgm:t>
    </dgm:pt>
    <dgm:pt modelId="{3E4B4AD7-D108-D248-8043-542B9D2BD554}" type="parTrans" cxnId="{34B66FD7-15F1-4145-A9DB-92F8CDE6BB41}">
      <dgm:prSet/>
      <dgm:spPr/>
      <dgm:t>
        <a:bodyPr/>
        <a:lstStyle/>
        <a:p>
          <a:endParaRPr lang="en-GB"/>
        </a:p>
      </dgm:t>
    </dgm:pt>
    <dgm:pt modelId="{9769E8CB-3238-B547-B42C-DB704E25E9BC}" type="sibTrans" cxnId="{34B66FD7-15F1-4145-A9DB-92F8CDE6BB41}">
      <dgm:prSet/>
      <dgm:spPr/>
      <dgm:t>
        <a:bodyPr/>
        <a:lstStyle/>
        <a:p>
          <a:endParaRPr lang="en-GB"/>
        </a:p>
      </dgm:t>
    </dgm:pt>
    <dgm:pt modelId="{3D851185-B8CB-A24D-A813-C6D78C2465B3}">
      <dgm:prSet phldrT="[Text]" custT="1"/>
      <dgm:spPr/>
      <dgm:t>
        <a:bodyPr/>
        <a:lstStyle/>
        <a:p>
          <a:r>
            <a:rPr lang="en-GB" sz="2400" b="1" baseline="0" dirty="0">
              <a:latin typeface="Euclid" panose="02020503060505020303" pitchFamily="18" charset="0"/>
            </a:rPr>
            <a:t>Penalty based</a:t>
          </a:r>
        </a:p>
      </dgm:t>
    </dgm:pt>
    <dgm:pt modelId="{389E6F44-D1FF-3A43-A095-E7047D4CD624}" type="parTrans" cxnId="{99A0D4CE-83DB-4543-8CB2-B9EF834B8CEA}">
      <dgm:prSet/>
      <dgm:spPr/>
      <dgm:t>
        <a:bodyPr/>
        <a:lstStyle/>
        <a:p>
          <a:endParaRPr lang="en-GB"/>
        </a:p>
      </dgm:t>
    </dgm:pt>
    <dgm:pt modelId="{1A61D2E2-28A1-B847-86BA-BB3817F4E2FA}" type="sibTrans" cxnId="{99A0D4CE-83DB-4543-8CB2-B9EF834B8CEA}">
      <dgm:prSet/>
      <dgm:spPr/>
      <dgm:t>
        <a:bodyPr/>
        <a:lstStyle/>
        <a:p>
          <a:endParaRPr lang="en-GB"/>
        </a:p>
      </dgm:t>
    </dgm:pt>
    <dgm:pt modelId="{628E2ADF-487F-C14A-990B-E2243219D9E3}" type="pres">
      <dgm:prSet presAssocID="{27960F04-A7B4-7B48-B01E-D474425C03A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4586352-24C5-F145-ABB1-E33C77F769BD}" type="pres">
      <dgm:prSet presAssocID="{CFC28D07-26C5-4941-8293-2696BC6AE1E0}" presName="hierRoot1" presStyleCnt="0">
        <dgm:presLayoutVars>
          <dgm:hierBranch val="init"/>
        </dgm:presLayoutVars>
      </dgm:prSet>
      <dgm:spPr/>
    </dgm:pt>
    <dgm:pt modelId="{07A4C1C0-A59F-FE47-89A7-DF96CFA62BF4}" type="pres">
      <dgm:prSet presAssocID="{CFC28D07-26C5-4941-8293-2696BC6AE1E0}" presName="rootComposite1" presStyleCnt="0"/>
      <dgm:spPr/>
    </dgm:pt>
    <dgm:pt modelId="{F6EF5D7E-20F7-654D-BED7-1B9061533AE1}" type="pres">
      <dgm:prSet presAssocID="{CFC28D07-26C5-4941-8293-2696BC6AE1E0}" presName="rootText1" presStyleLbl="node0" presStyleIdx="0" presStyleCnt="1" custScaleY="51642">
        <dgm:presLayoutVars>
          <dgm:chPref val="3"/>
        </dgm:presLayoutVars>
      </dgm:prSet>
      <dgm:spPr/>
    </dgm:pt>
    <dgm:pt modelId="{7A37FCCB-D425-1645-BEF7-2E1D95FEB85E}" type="pres">
      <dgm:prSet presAssocID="{CFC28D07-26C5-4941-8293-2696BC6AE1E0}" presName="rootConnector1" presStyleLbl="node1" presStyleIdx="0" presStyleCnt="0"/>
      <dgm:spPr/>
    </dgm:pt>
    <dgm:pt modelId="{12A49D71-7B8E-3F4E-91F1-3D355BB13C1F}" type="pres">
      <dgm:prSet presAssocID="{CFC28D07-26C5-4941-8293-2696BC6AE1E0}" presName="hierChild2" presStyleCnt="0"/>
      <dgm:spPr/>
    </dgm:pt>
    <dgm:pt modelId="{9F581FE8-3592-F04C-A62E-FF861554EC15}" type="pres">
      <dgm:prSet presAssocID="{1773B8CA-138E-FF41-A410-F407C7AAB699}" presName="Name37" presStyleLbl="parChTrans1D2" presStyleIdx="0" presStyleCnt="3"/>
      <dgm:spPr/>
    </dgm:pt>
    <dgm:pt modelId="{EA23D311-52E6-9048-8856-C5895CEFE113}" type="pres">
      <dgm:prSet presAssocID="{FD803D03-96CA-C44E-8A2A-BC60A18E2100}" presName="hierRoot2" presStyleCnt="0">
        <dgm:presLayoutVars>
          <dgm:hierBranch val="init"/>
        </dgm:presLayoutVars>
      </dgm:prSet>
      <dgm:spPr/>
    </dgm:pt>
    <dgm:pt modelId="{3490DD6B-AA63-344E-B7B0-0E2A407D730D}" type="pres">
      <dgm:prSet presAssocID="{FD803D03-96CA-C44E-8A2A-BC60A18E2100}" presName="rootComposite" presStyleCnt="0"/>
      <dgm:spPr/>
    </dgm:pt>
    <dgm:pt modelId="{9F0E53A6-9B10-9A4E-B48A-64E0F2979270}" type="pres">
      <dgm:prSet presAssocID="{FD803D03-96CA-C44E-8A2A-BC60A18E2100}" presName="rootText" presStyleLbl="node2" presStyleIdx="0" presStyleCnt="3" custScaleY="44308">
        <dgm:presLayoutVars>
          <dgm:chPref val="3"/>
        </dgm:presLayoutVars>
      </dgm:prSet>
      <dgm:spPr/>
    </dgm:pt>
    <dgm:pt modelId="{6CAA0B8B-1067-4C4D-B1FB-89F8F74AB3CB}" type="pres">
      <dgm:prSet presAssocID="{FD803D03-96CA-C44E-8A2A-BC60A18E2100}" presName="rootConnector" presStyleLbl="node2" presStyleIdx="0" presStyleCnt="3"/>
      <dgm:spPr/>
    </dgm:pt>
    <dgm:pt modelId="{C25B1758-6553-F64D-99B4-0E0745E18B4F}" type="pres">
      <dgm:prSet presAssocID="{FD803D03-96CA-C44E-8A2A-BC60A18E2100}" presName="hierChild4" presStyleCnt="0"/>
      <dgm:spPr/>
    </dgm:pt>
    <dgm:pt modelId="{41048D93-D505-5540-88FB-C8C12675083A}" type="pres">
      <dgm:prSet presAssocID="{FD803D03-96CA-C44E-8A2A-BC60A18E2100}" presName="hierChild5" presStyleCnt="0"/>
      <dgm:spPr/>
    </dgm:pt>
    <dgm:pt modelId="{127E208D-69A7-A742-8BCD-6DAE47B4FE8B}" type="pres">
      <dgm:prSet presAssocID="{3E4B4AD7-D108-D248-8043-542B9D2BD554}" presName="Name37" presStyleLbl="parChTrans1D2" presStyleIdx="1" presStyleCnt="3"/>
      <dgm:spPr/>
    </dgm:pt>
    <dgm:pt modelId="{9CCE6014-DB7B-BC44-BD12-025868E7B8FB}" type="pres">
      <dgm:prSet presAssocID="{FBD01090-DFD9-9B4C-81E5-53C5D61CC054}" presName="hierRoot2" presStyleCnt="0">
        <dgm:presLayoutVars>
          <dgm:hierBranch val="init"/>
        </dgm:presLayoutVars>
      </dgm:prSet>
      <dgm:spPr/>
    </dgm:pt>
    <dgm:pt modelId="{1FD629F4-0F1A-C44D-8644-5459B515DD37}" type="pres">
      <dgm:prSet presAssocID="{FBD01090-DFD9-9B4C-81E5-53C5D61CC054}" presName="rootComposite" presStyleCnt="0"/>
      <dgm:spPr/>
    </dgm:pt>
    <dgm:pt modelId="{43A41D9D-30B2-2A4D-ACE7-51938F906975}" type="pres">
      <dgm:prSet presAssocID="{FBD01090-DFD9-9B4C-81E5-53C5D61CC054}" presName="rootText" presStyleLbl="node2" presStyleIdx="1" presStyleCnt="3" custScaleY="40507">
        <dgm:presLayoutVars>
          <dgm:chPref val="3"/>
        </dgm:presLayoutVars>
      </dgm:prSet>
      <dgm:spPr/>
    </dgm:pt>
    <dgm:pt modelId="{AC968CD2-18C5-7340-81CB-419F956E1387}" type="pres">
      <dgm:prSet presAssocID="{FBD01090-DFD9-9B4C-81E5-53C5D61CC054}" presName="rootConnector" presStyleLbl="node2" presStyleIdx="1" presStyleCnt="3"/>
      <dgm:spPr/>
    </dgm:pt>
    <dgm:pt modelId="{BD8F2A81-3209-3C49-9286-2D8ECEF114C8}" type="pres">
      <dgm:prSet presAssocID="{FBD01090-DFD9-9B4C-81E5-53C5D61CC054}" presName="hierChild4" presStyleCnt="0"/>
      <dgm:spPr/>
    </dgm:pt>
    <dgm:pt modelId="{870B6BEA-9D49-A043-9D38-063FB060DFCA}" type="pres">
      <dgm:prSet presAssocID="{FBD01090-DFD9-9B4C-81E5-53C5D61CC054}" presName="hierChild5" presStyleCnt="0"/>
      <dgm:spPr/>
    </dgm:pt>
    <dgm:pt modelId="{3B37B920-7983-AA41-A51D-EBE7D9775780}" type="pres">
      <dgm:prSet presAssocID="{389E6F44-D1FF-3A43-A095-E7047D4CD624}" presName="Name37" presStyleLbl="parChTrans1D2" presStyleIdx="2" presStyleCnt="3"/>
      <dgm:spPr/>
    </dgm:pt>
    <dgm:pt modelId="{0237FE21-7CD0-1B48-ACFA-3F43475A3D29}" type="pres">
      <dgm:prSet presAssocID="{3D851185-B8CB-A24D-A813-C6D78C2465B3}" presName="hierRoot2" presStyleCnt="0">
        <dgm:presLayoutVars>
          <dgm:hierBranch val="init"/>
        </dgm:presLayoutVars>
      </dgm:prSet>
      <dgm:spPr/>
    </dgm:pt>
    <dgm:pt modelId="{696B315D-1561-AA4B-9A2A-3268432910EB}" type="pres">
      <dgm:prSet presAssocID="{3D851185-B8CB-A24D-A813-C6D78C2465B3}" presName="rootComposite" presStyleCnt="0"/>
      <dgm:spPr/>
    </dgm:pt>
    <dgm:pt modelId="{A973D977-A8C9-164E-9A5F-E8F1B2AB0BBA}" type="pres">
      <dgm:prSet presAssocID="{3D851185-B8CB-A24D-A813-C6D78C2465B3}" presName="rootText" presStyleLbl="node2" presStyleIdx="2" presStyleCnt="3" custScaleY="44308">
        <dgm:presLayoutVars>
          <dgm:chPref val="3"/>
        </dgm:presLayoutVars>
      </dgm:prSet>
      <dgm:spPr/>
    </dgm:pt>
    <dgm:pt modelId="{FB70A488-A7B5-5341-8E59-472536855525}" type="pres">
      <dgm:prSet presAssocID="{3D851185-B8CB-A24D-A813-C6D78C2465B3}" presName="rootConnector" presStyleLbl="node2" presStyleIdx="2" presStyleCnt="3"/>
      <dgm:spPr/>
    </dgm:pt>
    <dgm:pt modelId="{8B04BD4B-5C50-DD4B-A6D2-4BE1344E6940}" type="pres">
      <dgm:prSet presAssocID="{3D851185-B8CB-A24D-A813-C6D78C2465B3}" presName="hierChild4" presStyleCnt="0"/>
      <dgm:spPr/>
    </dgm:pt>
    <dgm:pt modelId="{33C2CF47-674B-504A-B3D0-774ACD17E1C8}" type="pres">
      <dgm:prSet presAssocID="{3D851185-B8CB-A24D-A813-C6D78C2465B3}" presName="hierChild5" presStyleCnt="0"/>
      <dgm:spPr/>
    </dgm:pt>
    <dgm:pt modelId="{BC522070-6BA4-A647-A002-C7356277B491}" type="pres">
      <dgm:prSet presAssocID="{CFC28D07-26C5-4941-8293-2696BC6AE1E0}" presName="hierChild3" presStyleCnt="0"/>
      <dgm:spPr/>
    </dgm:pt>
  </dgm:ptLst>
  <dgm:cxnLst>
    <dgm:cxn modelId="{F366A116-823D-0741-B5A5-A82A1D9A616D}" type="presOf" srcId="{FD803D03-96CA-C44E-8A2A-BC60A18E2100}" destId="{6CAA0B8B-1067-4C4D-B1FB-89F8F74AB3CB}" srcOrd="1" destOrd="0" presId="urn:microsoft.com/office/officeart/2005/8/layout/orgChart1"/>
    <dgm:cxn modelId="{AF055B17-1858-0649-9E05-C95FF0CD9021}" type="presOf" srcId="{389E6F44-D1FF-3A43-A095-E7047D4CD624}" destId="{3B37B920-7983-AA41-A51D-EBE7D9775780}" srcOrd="0" destOrd="0" presId="urn:microsoft.com/office/officeart/2005/8/layout/orgChart1"/>
    <dgm:cxn modelId="{AFFBE822-FF42-5942-80C8-73512074135C}" srcId="{27960F04-A7B4-7B48-B01E-D474425C03A7}" destId="{CFC28D07-26C5-4941-8293-2696BC6AE1E0}" srcOrd="0" destOrd="0" parTransId="{F4AF21A6-3964-CD4F-AEF8-1F7B4598D1A8}" sibTransId="{19E1A52B-B87C-FD44-9C61-EF7488788B4E}"/>
    <dgm:cxn modelId="{E9C13E38-D994-3F4C-8978-11B5FF789A9D}" type="presOf" srcId="{3E4B4AD7-D108-D248-8043-542B9D2BD554}" destId="{127E208D-69A7-A742-8BCD-6DAE47B4FE8B}" srcOrd="0" destOrd="0" presId="urn:microsoft.com/office/officeart/2005/8/layout/orgChart1"/>
    <dgm:cxn modelId="{3E0FC95B-9662-0F4E-9506-5EA7EFAC3F82}" type="presOf" srcId="{CFC28D07-26C5-4941-8293-2696BC6AE1E0}" destId="{F6EF5D7E-20F7-654D-BED7-1B9061533AE1}" srcOrd="0" destOrd="0" presId="urn:microsoft.com/office/officeart/2005/8/layout/orgChart1"/>
    <dgm:cxn modelId="{17117741-F430-6044-A43B-353A7E459DFB}" type="presOf" srcId="{FBD01090-DFD9-9B4C-81E5-53C5D61CC054}" destId="{AC968CD2-18C5-7340-81CB-419F956E1387}" srcOrd="1" destOrd="0" presId="urn:microsoft.com/office/officeart/2005/8/layout/orgChart1"/>
    <dgm:cxn modelId="{593AB541-990D-F64D-A3EE-D5A556962BFF}" type="presOf" srcId="{3D851185-B8CB-A24D-A813-C6D78C2465B3}" destId="{A973D977-A8C9-164E-9A5F-E8F1B2AB0BBA}" srcOrd="0" destOrd="0" presId="urn:microsoft.com/office/officeart/2005/8/layout/orgChart1"/>
    <dgm:cxn modelId="{11A6EC65-6DF3-B546-A520-14354D7F31EA}" type="presOf" srcId="{1773B8CA-138E-FF41-A410-F407C7AAB699}" destId="{9F581FE8-3592-F04C-A62E-FF861554EC15}" srcOrd="0" destOrd="0" presId="urn:microsoft.com/office/officeart/2005/8/layout/orgChart1"/>
    <dgm:cxn modelId="{CC7AE868-6FE6-554B-9F63-884FFD9AB3A8}" type="presOf" srcId="{FBD01090-DFD9-9B4C-81E5-53C5D61CC054}" destId="{43A41D9D-30B2-2A4D-ACE7-51938F906975}" srcOrd="0" destOrd="0" presId="urn:microsoft.com/office/officeart/2005/8/layout/orgChart1"/>
    <dgm:cxn modelId="{30275581-7B17-6441-93C2-7AB6C556C90A}" srcId="{CFC28D07-26C5-4941-8293-2696BC6AE1E0}" destId="{FD803D03-96CA-C44E-8A2A-BC60A18E2100}" srcOrd="0" destOrd="0" parTransId="{1773B8CA-138E-FF41-A410-F407C7AAB699}" sibTransId="{90EA569F-64B5-534B-A434-2C06CF635635}"/>
    <dgm:cxn modelId="{57E96B88-61AA-3743-97F5-D50FC7900502}" type="presOf" srcId="{FD803D03-96CA-C44E-8A2A-BC60A18E2100}" destId="{9F0E53A6-9B10-9A4E-B48A-64E0F2979270}" srcOrd="0" destOrd="0" presId="urn:microsoft.com/office/officeart/2005/8/layout/orgChart1"/>
    <dgm:cxn modelId="{8B4861A4-FC85-0143-9395-54A7AD0607E4}" type="presOf" srcId="{27960F04-A7B4-7B48-B01E-D474425C03A7}" destId="{628E2ADF-487F-C14A-990B-E2243219D9E3}" srcOrd="0" destOrd="0" presId="urn:microsoft.com/office/officeart/2005/8/layout/orgChart1"/>
    <dgm:cxn modelId="{D72BA8C2-BA8E-CB42-87EC-122A0403F17C}" type="presOf" srcId="{CFC28D07-26C5-4941-8293-2696BC6AE1E0}" destId="{7A37FCCB-D425-1645-BEF7-2E1D95FEB85E}" srcOrd="1" destOrd="0" presId="urn:microsoft.com/office/officeart/2005/8/layout/orgChart1"/>
    <dgm:cxn modelId="{99A0D4CE-83DB-4543-8CB2-B9EF834B8CEA}" srcId="{CFC28D07-26C5-4941-8293-2696BC6AE1E0}" destId="{3D851185-B8CB-A24D-A813-C6D78C2465B3}" srcOrd="2" destOrd="0" parTransId="{389E6F44-D1FF-3A43-A095-E7047D4CD624}" sibTransId="{1A61D2E2-28A1-B847-86BA-BB3817F4E2FA}"/>
    <dgm:cxn modelId="{34B66FD7-15F1-4145-A9DB-92F8CDE6BB41}" srcId="{CFC28D07-26C5-4941-8293-2696BC6AE1E0}" destId="{FBD01090-DFD9-9B4C-81E5-53C5D61CC054}" srcOrd="1" destOrd="0" parTransId="{3E4B4AD7-D108-D248-8043-542B9D2BD554}" sibTransId="{9769E8CB-3238-B547-B42C-DB704E25E9BC}"/>
    <dgm:cxn modelId="{169197EC-1C6B-6049-9593-CFA195D76355}" type="presOf" srcId="{3D851185-B8CB-A24D-A813-C6D78C2465B3}" destId="{FB70A488-A7B5-5341-8E59-472536855525}" srcOrd="1" destOrd="0" presId="urn:microsoft.com/office/officeart/2005/8/layout/orgChart1"/>
    <dgm:cxn modelId="{53D4DA3C-51FD-0040-9DD1-B6DE08C97BBA}" type="presParOf" srcId="{628E2ADF-487F-C14A-990B-E2243219D9E3}" destId="{44586352-24C5-F145-ABB1-E33C77F769BD}" srcOrd="0" destOrd="0" presId="urn:microsoft.com/office/officeart/2005/8/layout/orgChart1"/>
    <dgm:cxn modelId="{B532AF44-2182-0A41-8005-256868ADF184}" type="presParOf" srcId="{44586352-24C5-F145-ABB1-E33C77F769BD}" destId="{07A4C1C0-A59F-FE47-89A7-DF96CFA62BF4}" srcOrd="0" destOrd="0" presId="urn:microsoft.com/office/officeart/2005/8/layout/orgChart1"/>
    <dgm:cxn modelId="{45DD37A7-3C4F-684C-B374-D12B7FA9DA4A}" type="presParOf" srcId="{07A4C1C0-A59F-FE47-89A7-DF96CFA62BF4}" destId="{F6EF5D7E-20F7-654D-BED7-1B9061533AE1}" srcOrd="0" destOrd="0" presId="urn:microsoft.com/office/officeart/2005/8/layout/orgChart1"/>
    <dgm:cxn modelId="{A0C18CAA-6D9C-3549-8C79-DA72A76A3CD0}" type="presParOf" srcId="{07A4C1C0-A59F-FE47-89A7-DF96CFA62BF4}" destId="{7A37FCCB-D425-1645-BEF7-2E1D95FEB85E}" srcOrd="1" destOrd="0" presId="urn:microsoft.com/office/officeart/2005/8/layout/orgChart1"/>
    <dgm:cxn modelId="{0085A432-8FB7-5B48-8713-7E8EE3510D34}" type="presParOf" srcId="{44586352-24C5-F145-ABB1-E33C77F769BD}" destId="{12A49D71-7B8E-3F4E-91F1-3D355BB13C1F}" srcOrd="1" destOrd="0" presId="urn:microsoft.com/office/officeart/2005/8/layout/orgChart1"/>
    <dgm:cxn modelId="{F4073D2D-905A-EF41-A0E1-C052AB5F1D61}" type="presParOf" srcId="{12A49D71-7B8E-3F4E-91F1-3D355BB13C1F}" destId="{9F581FE8-3592-F04C-A62E-FF861554EC15}" srcOrd="0" destOrd="0" presId="urn:microsoft.com/office/officeart/2005/8/layout/orgChart1"/>
    <dgm:cxn modelId="{6F690898-AE25-AF46-92EB-D2EBE3B36FC8}" type="presParOf" srcId="{12A49D71-7B8E-3F4E-91F1-3D355BB13C1F}" destId="{EA23D311-52E6-9048-8856-C5895CEFE113}" srcOrd="1" destOrd="0" presId="urn:microsoft.com/office/officeart/2005/8/layout/orgChart1"/>
    <dgm:cxn modelId="{34969D88-7D93-EF4B-AC4D-8382D24C671C}" type="presParOf" srcId="{EA23D311-52E6-9048-8856-C5895CEFE113}" destId="{3490DD6B-AA63-344E-B7B0-0E2A407D730D}" srcOrd="0" destOrd="0" presId="urn:microsoft.com/office/officeart/2005/8/layout/orgChart1"/>
    <dgm:cxn modelId="{AF8DB4F8-FE4A-9946-B018-00CCE593E76F}" type="presParOf" srcId="{3490DD6B-AA63-344E-B7B0-0E2A407D730D}" destId="{9F0E53A6-9B10-9A4E-B48A-64E0F2979270}" srcOrd="0" destOrd="0" presId="urn:microsoft.com/office/officeart/2005/8/layout/orgChart1"/>
    <dgm:cxn modelId="{A7F962B8-6204-AC4E-8E08-A5D31FCCCC4B}" type="presParOf" srcId="{3490DD6B-AA63-344E-B7B0-0E2A407D730D}" destId="{6CAA0B8B-1067-4C4D-B1FB-89F8F74AB3CB}" srcOrd="1" destOrd="0" presId="urn:microsoft.com/office/officeart/2005/8/layout/orgChart1"/>
    <dgm:cxn modelId="{50D4C1EB-FF1B-3341-95FD-D0CE69A54A3B}" type="presParOf" srcId="{EA23D311-52E6-9048-8856-C5895CEFE113}" destId="{C25B1758-6553-F64D-99B4-0E0745E18B4F}" srcOrd="1" destOrd="0" presId="urn:microsoft.com/office/officeart/2005/8/layout/orgChart1"/>
    <dgm:cxn modelId="{0ABA4620-A817-9D49-A966-171678E28E15}" type="presParOf" srcId="{EA23D311-52E6-9048-8856-C5895CEFE113}" destId="{41048D93-D505-5540-88FB-C8C12675083A}" srcOrd="2" destOrd="0" presId="urn:microsoft.com/office/officeart/2005/8/layout/orgChart1"/>
    <dgm:cxn modelId="{E07D6715-CD02-EC4B-A9BD-AE775D13ED04}" type="presParOf" srcId="{12A49D71-7B8E-3F4E-91F1-3D355BB13C1F}" destId="{127E208D-69A7-A742-8BCD-6DAE47B4FE8B}" srcOrd="2" destOrd="0" presId="urn:microsoft.com/office/officeart/2005/8/layout/orgChart1"/>
    <dgm:cxn modelId="{4EDF60C1-907A-554D-BC0C-F3A588B2D3A3}" type="presParOf" srcId="{12A49D71-7B8E-3F4E-91F1-3D355BB13C1F}" destId="{9CCE6014-DB7B-BC44-BD12-025868E7B8FB}" srcOrd="3" destOrd="0" presId="urn:microsoft.com/office/officeart/2005/8/layout/orgChart1"/>
    <dgm:cxn modelId="{7A2B3747-2AF8-7842-ADC3-66BE4D60B207}" type="presParOf" srcId="{9CCE6014-DB7B-BC44-BD12-025868E7B8FB}" destId="{1FD629F4-0F1A-C44D-8644-5459B515DD37}" srcOrd="0" destOrd="0" presId="urn:microsoft.com/office/officeart/2005/8/layout/orgChart1"/>
    <dgm:cxn modelId="{03BD5F87-522F-E542-B5F1-E0E4D91A4F79}" type="presParOf" srcId="{1FD629F4-0F1A-C44D-8644-5459B515DD37}" destId="{43A41D9D-30B2-2A4D-ACE7-51938F906975}" srcOrd="0" destOrd="0" presId="urn:microsoft.com/office/officeart/2005/8/layout/orgChart1"/>
    <dgm:cxn modelId="{EDEAA847-F5CB-DE46-8148-01143D9A3ABB}" type="presParOf" srcId="{1FD629F4-0F1A-C44D-8644-5459B515DD37}" destId="{AC968CD2-18C5-7340-81CB-419F956E1387}" srcOrd="1" destOrd="0" presId="urn:microsoft.com/office/officeart/2005/8/layout/orgChart1"/>
    <dgm:cxn modelId="{C88B60EC-5B83-9E41-AE92-27B66A257737}" type="presParOf" srcId="{9CCE6014-DB7B-BC44-BD12-025868E7B8FB}" destId="{BD8F2A81-3209-3C49-9286-2D8ECEF114C8}" srcOrd="1" destOrd="0" presId="urn:microsoft.com/office/officeart/2005/8/layout/orgChart1"/>
    <dgm:cxn modelId="{A3C8F220-71FB-0E41-9BD9-547FE5B66D4D}" type="presParOf" srcId="{9CCE6014-DB7B-BC44-BD12-025868E7B8FB}" destId="{870B6BEA-9D49-A043-9D38-063FB060DFCA}" srcOrd="2" destOrd="0" presId="urn:microsoft.com/office/officeart/2005/8/layout/orgChart1"/>
    <dgm:cxn modelId="{3F8C3D03-C69A-294E-8D3A-097BE9589891}" type="presParOf" srcId="{12A49D71-7B8E-3F4E-91F1-3D355BB13C1F}" destId="{3B37B920-7983-AA41-A51D-EBE7D9775780}" srcOrd="4" destOrd="0" presId="urn:microsoft.com/office/officeart/2005/8/layout/orgChart1"/>
    <dgm:cxn modelId="{F2B6D890-B493-D34B-84BC-830CCF8777E2}" type="presParOf" srcId="{12A49D71-7B8E-3F4E-91F1-3D355BB13C1F}" destId="{0237FE21-7CD0-1B48-ACFA-3F43475A3D29}" srcOrd="5" destOrd="0" presId="urn:microsoft.com/office/officeart/2005/8/layout/orgChart1"/>
    <dgm:cxn modelId="{D226AE3D-2B7D-1849-BF41-39E17FC9A84D}" type="presParOf" srcId="{0237FE21-7CD0-1B48-ACFA-3F43475A3D29}" destId="{696B315D-1561-AA4B-9A2A-3268432910EB}" srcOrd="0" destOrd="0" presId="urn:microsoft.com/office/officeart/2005/8/layout/orgChart1"/>
    <dgm:cxn modelId="{25EA8FC3-15AF-8F4B-8B52-48EB24C82EFF}" type="presParOf" srcId="{696B315D-1561-AA4B-9A2A-3268432910EB}" destId="{A973D977-A8C9-164E-9A5F-E8F1B2AB0BBA}" srcOrd="0" destOrd="0" presId="urn:microsoft.com/office/officeart/2005/8/layout/orgChart1"/>
    <dgm:cxn modelId="{023B04DE-669A-A145-86A5-B4B8AFC82004}" type="presParOf" srcId="{696B315D-1561-AA4B-9A2A-3268432910EB}" destId="{FB70A488-A7B5-5341-8E59-472536855525}" srcOrd="1" destOrd="0" presId="urn:microsoft.com/office/officeart/2005/8/layout/orgChart1"/>
    <dgm:cxn modelId="{3BE2C723-9493-B642-9FE7-136B0F2545CE}" type="presParOf" srcId="{0237FE21-7CD0-1B48-ACFA-3F43475A3D29}" destId="{8B04BD4B-5C50-DD4B-A6D2-4BE1344E6940}" srcOrd="1" destOrd="0" presId="urn:microsoft.com/office/officeart/2005/8/layout/orgChart1"/>
    <dgm:cxn modelId="{E6716F76-9EC9-C846-B3DA-70023BDB204D}" type="presParOf" srcId="{0237FE21-7CD0-1B48-ACFA-3F43475A3D29}" destId="{33C2CF47-674B-504A-B3D0-774ACD17E1C8}" srcOrd="2" destOrd="0" presId="urn:microsoft.com/office/officeart/2005/8/layout/orgChart1"/>
    <dgm:cxn modelId="{061C4B27-20CE-4C41-88C2-37FB5A63B7DF}" type="presParOf" srcId="{44586352-24C5-F145-ABB1-E33C77F769BD}" destId="{BC522070-6BA4-A647-A002-C7356277B49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A8192-6B01-D94D-A0DC-5226BE4E684C}">
      <dsp:nvSpPr>
        <dsp:cNvPr id="0" name=""/>
        <dsp:cNvSpPr/>
      </dsp:nvSpPr>
      <dsp:spPr>
        <a:xfrm>
          <a:off x="0" y="2965558"/>
          <a:ext cx="2209296" cy="13144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>
              <a:latin typeface="Euclid" panose="02020503060505020303" pitchFamily="18" charset="0"/>
            </a:rPr>
            <a:t>Centroidal Dynamics</a:t>
          </a:r>
        </a:p>
      </dsp:txBody>
      <dsp:txXfrm>
        <a:off x="38498" y="3004056"/>
        <a:ext cx="2132300" cy="1237411"/>
      </dsp:txXfrm>
    </dsp:sp>
    <dsp:sp modelId="{CB9D41D4-8657-2641-A5FB-6934FB229EAE}">
      <dsp:nvSpPr>
        <dsp:cNvPr id="0" name=""/>
        <dsp:cNvSpPr/>
      </dsp:nvSpPr>
      <dsp:spPr>
        <a:xfrm rot="21575039">
          <a:off x="2256054" y="3347893"/>
          <a:ext cx="836621" cy="6740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2256057" y="3483438"/>
        <a:ext cx="634405" cy="404432"/>
      </dsp:txXfrm>
    </dsp:sp>
    <dsp:sp modelId="{C5583E56-AD44-ED46-8F67-67523F46EC15}">
      <dsp:nvSpPr>
        <dsp:cNvPr id="0" name=""/>
        <dsp:cNvSpPr/>
      </dsp:nvSpPr>
      <dsp:spPr>
        <a:xfrm>
          <a:off x="3112341" y="2999454"/>
          <a:ext cx="2839021" cy="1518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Euclid" panose="02020503060505020303" pitchFamily="18" charset="0"/>
            </a:rPr>
            <a:t>Stability conditions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Euclid" panose="02020503060505020303" pitchFamily="18" charset="0"/>
            </a:rPr>
            <a:t>at CG</a:t>
          </a:r>
        </a:p>
      </dsp:txBody>
      <dsp:txXfrm>
        <a:off x="3156803" y="3043916"/>
        <a:ext cx="2750097" cy="1429118"/>
      </dsp:txXfrm>
    </dsp:sp>
    <dsp:sp modelId="{E5C02ED4-0061-1143-BA68-FCC2EC8BB8C0}">
      <dsp:nvSpPr>
        <dsp:cNvPr id="0" name=""/>
        <dsp:cNvSpPr/>
      </dsp:nvSpPr>
      <dsp:spPr>
        <a:xfrm rot="33143">
          <a:off x="6007612" y="3322307"/>
          <a:ext cx="864005" cy="6740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6007617" y="3456143"/>
        <a:ext cx="661789" cy="404432"/>
      </dsp:txXfrm>
    </dsp:sp>
    <dsp:sp modelId="{AE4D876C-2B94-A449-8C69-7A086E3320B5}">
      <dsp:nvSpPr>
        <dsp:cNvPr id="0" name=""/>
        <dsp:cNvSpPr/>
      </dsp:nvSpPr>
      <dsp:spPr>
        <a:xfrm>
          <a:off x="6899425" y="2950245"/>
          <a:ext cx="2800698" cy="12248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Euclid" panose="02020503060505020303" pitchFamily="18" charset="0"/>
            </a:rPr>
            <a:t> Optimal control</a:t>
          </a:r>
        </a:p>
      </dsp:txBody>
      <dsp:txXfrm>
        <a:off x="6935299" y="2986119"/>
        <a:ext cx="2728950" cy="1153096"/>
      </dsp:txXfrm>
    </dsp:sp>
    <dsp:sp modelId="{3DFDF294-3AF7-8140-9D08-D7C5793F26FF}">
      <dsp:nvSpPr>
        <dsp:cNvPr id="0" name=""/>
        <dsp:cNvSpPr/>
      </dsp:nvSpPr>
      <dsp:spPr>
        <a:xfrm rot="21583693">
          <a:off x="9792509" y="3175344"/>
          <a:ext cx="1028883" cy="6740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9792510" y="3310635"/>
        <a:ext cx="826667" cy="404432"/>
      </dsp:txXfrm>
    </dsp:sp>
    <dsp:sp modelId="{D40EACBA-0148-6A48-AEF9-CCD01D883069}">
      <dsp:nvSpPr>
        <dsp:cNvPr id="0" name=""/>
        <dsp:cNvSpPr/>
      </dsp:nvSpPr>
      <dsp:spPr>
        <a:xfrm>
          <a:off x="10853956" y="2727578"/>
          <a:ext cx="3197412" cy="1630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bg1"/>
              </a:solidFill>
              <a:latin typeface="Euclid" panose="02020503060505020303" pitchFamily="18" charset="0"/>
            </a:rPr>
            <a:t>Actuator Commands</a:t>
          </a:r>
        </a:p>
      </dsp:txBody>
      <dsp:txXfrm>
        <a:off x="10901720" y="2775342"/>
        <a:ext cx="3101884" cy="1535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9BC36-3C44-3544-BC3D-6C6EF06FCFD8}">
      <dsp:nvSpPr>
        <dsp:cNvPr id="0" name=""/>
        <dsp:cNvSpPr/>
      </dsp:nvSpPr>
      <dsp:spPr>
        <a:xfrm>
          <a:off x="0" y="0"/>
          <a:ext cx="3686137" cy="18939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bg1"/>
              </a:solidFill>
              <a:latin typeface="Euclid" panose="02020503060505020303" pitchFamily="18" charset="0"/>
            </a:rPr>
            <a:t>No slip Friction, Positive Reaction force condition command</a:t>
          </a:r>
        </a:p>
      </dsp:txBody>
      <dsp:txXfrm>
        <a:off x="55471" y="55471"/>
        <a:ext cx="3575195" cy="17829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9BC36-3C44-3544-BC3D-6C6EF06FCFD8}">
      <dsp:nvSpPr>
        <dsp:cNvPr id="0" name=""/>
        <dsp:cNvSpPr/>
      </dsp:nvSpPr>
      <dsp:spPr>
        <a:xfrm>
          <a:off x="5405" y="0"/>
          <a:ext cx="3682537" cy="2124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latin typeface="Euclid" panose="02020503060505020303" pitchFamily="18" charset="0"/>
            </a:rPr>
            <a:t>Minimum Trunk rotation, Angular Momentum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 </a:t>
          </a:r>
        </a:p>
      </dsp:txBody>
      <dsp:txXfrm>
        <a:off x="67626" y="62221"/>
        <a:ext cx="3558095" cy="19999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7B920-7983-AA41-A51D-EBE7D9775780}">
      <dsp:nvSpPr>
        <dsp:cNvPr id="0" name=""/>
        <dsp:cNvSpPr/>
      </dsp:nvSpPr>
      <dsp:spPr>
        <a:xfrm>
          <a:off x="4800071" y="2087058"/>
          <a:ext cx="3396085" cy="5894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701"/>
              </a:lnTo>
              <a:lnTo>
                <a:pt x="3396085" y="294701"/>
              </a:lnTo>
              <a:lnTo>
                <a:pt x="3396085" y="5894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7E208D-69A7-A742-8BCD-6DAE47B4FE8B}">
      <dsp:nvSpPr>
        <dsp:cNvPr id="0" name=""/>
        <dsp:cNvSpPr/>
      </dsp:nvSpPr>
      <dsp:spPr>
        <a:xfrm>
          <a:off x="4754350" y="2087058"/>
          <a:ext cx="91440" cy="58940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94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581FE8-3592-F04C-A62E-FF861554EC15}">
      <dsp:nvSpPr>
        <dsp:cNvPr id="0" name=""/>
        <dsp:cNvSpPr/>
      </dsp:nvSpPr>
      <dsp:spPr>
        <a:xfrm>
          <a:off x="1403985" y="2087058"/>
          <a:ext cx="3396085" cy="589403"/>
        </a:xfrm>
        <a:custGeom>
          <a:avLst/>
          <a:gdLst/>
          <a:ahLst/>
          <a:cxnLst/>
          <a:rect l="0" t="0" r="0" b="0"/>
          <a:pathLst>
            <a:path>
              <a:moveTo>
                <a:pt x="3396085" y="0"/>
              </a:moveTo>
              <a:lnTo>
                <a:pt x="3396085" y="294701"/>
              </a:lnTo>
              <a:lnTo>
                <a:pt x="0" y="294701"/>
              </a:lnTo>
              <a:lnTo>
                <a:pt x="0" y="5894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EF5D7E-20F7-654D-BED7-1B9061533AE1}">
      <dsp:nvSpPr>
        <dsp:cNvPr id="0" name=""/>
        <dsp:cNvSpPr/>
      </dsp:nvSpPr>
      <dsp:spPr>
        <a:xfrm>
          <a:off x="3396729" y="1362345"/>
          <a:ext cx="2806682" cy="724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baseline="0" dirty="0">
              <a:latin typeface="Euclid" panose="02020503060505020303" pitchFamily="18" charset="0"/>
            </a:rPr>
            <a:t>Contact modelling</a:t>
          </a:r>
        </a:p>
      </dsp:txBody>
      <dsp:txXfrm>
        <a:off x="3396729" y="1362345"/>
        <a:ext cx="2806682" cy="724713"/>
      </dsp:txXfrm>
    </dsp:sp>
    <dsp:sp modelId="{9F0E53A6-9B10-9A4E-B48A-64E0F2979270}">
      <dsp:nvSpPr>
        <dsp:cNvPr id="0" name=""/>
        <dsp:cNvSpPr/>
      </dsp:nvSpPr>
      <dsp:spPr>
        <a:xfrm>
          <a:off x="644" y="2676462"/>
          <a:ext cx="2806682" cy="621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Euclid" panose="02020503060505020303" pitchFamily="18" charset="0"/>
            </a:rPr>
            <a:t>Analytical</a:t>
          </a:r>
        </a:p>
      </dsp:txBody>
      <dsp:txXfrm>
        <a:off x="644" y="2676462"/>
        <a:ext cx="2806682" cy="621792"/>
      </dsp:txXfrm>
    </dsp:sp>
    <dsp:sp modelId="{43A41D9D-30B2-2A4D-ACE7-51938F906975}">
      <dsp:nvSpPr>
        <dsp:cNvPr id="0" name=""/>
        <dsp:cNvSpPr/>
      </dsp:nvSpPr>
      <dsp:spPr>
        <a:xfrm>
          <a:off x="3396729" y="2676462"/>
          <a:ext cx="2806682" cy="5684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Euclid" panose="02020503060505020303" pitchFamily="18" charset="0"/>
            </a:rPr>
            <a:t>Impulse</a:t>
          </a:r>
        </a:p>
      </dsp:txBody>
      <dsp:txXfrm>
        <a:off x="3396729" y="2676462"/>
        <a:ext cx="2806682" cy="568451"/>
      </dsp:txXfrm>
    </dsp:sp>
    <dsp:sp modelId="{A973D977-A8C9-164E-9A5F-E8F1B2AB0BBA}">
      <dsp:nvSpPr>
        <dsp:cNvPr id="0" name=""/>
        <dsp:cNvSpPr/>
      </dsp:nvSpPr>
      <dsp:spPr>
        <a:xfrm>
          <a:off x="6792815" y="2676462"/>
          <a:ext cx="2806682" cy="621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baseline="0" dirty="0">
              <a:latin typeface="Euclid" panose="02020503060505020303" pitchFamily="18" charset="0"/>
            </a:rPr>
            <a:t>Penalty based</a:t>
          </a:r>
        </a:p>
      </dsp:txBody>
      <dsp:txXfrm>
        <a:off x="6792815" y="2676462"/>
        <a:ext cx="2806682" cy="621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9B8AA-639B-C546-9FD3-8F2C8C47EA4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3E8E9-5854-804C-B551-1D7CA99B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4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23107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1pPr>
    <a:lvl2pPr marL="561554" algn="l" defTabSz="1123107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2pPr>
    <a:lvl3pPr marL="1123107" algn="l" defTabSz="1123107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3pPr>
    <a:lvl4pPr marL="1684661" algn="l" defTabSz="1123107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4pPr>
    <a:lvl5pPr marL="2246214" algn="l" defTabSz="1123107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5pPr>
    <a:lvl6pPr marL="2807768" algn="l" defTabSz="1123107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6pPr>
    <a:lvl7pPr marL="3369321" algn="l" defTabSz="1123107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7pPr>
    <a:lvl8pPr marL="3930875" algn="l" defTabSz="1123107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8pPr>
    <a:lvl9pPr marL="4492428" algn="l" defTabSz="1123107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0357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0357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90357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90357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47439465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47439465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47439465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47439465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9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472842"/>
            <a:ext cx="10800160" cy="3133172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4726842"/>
            <a:ext cx="10800160" cy="2172804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5D929-4CC8-1E43-A791-B2872F08E78A}" type="datetime1">
              <a:rPr lang="en-IN" smtClean="0"/>
              <a:t>20-06-2022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55F-E275-7741-BE56-F624247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62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27D4-88DE-5045-86A8-216DC26E3BE2}" type="datetime1">
              <a:rPr lang="en-IN" smtClean="0"/>
              <a:t>20-06-2022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55F-E275-7741-BE56-F624247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2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479142"/>
            <a:ext cx="3105046" cy="762669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479142"/>
            <a:ext cx="9135135" cy="762669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EE77-53E5-D749-A924-E0CFA7A0E135}" type="datetime1">
              <a:rPr lang="en-IN" smtClean="0"/>
              <a:t>20-06-2022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55F-E275-7741-BE56-F624247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27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72059" y="920950"/>
            <a:ext cx="8825327" cy="71576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8504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8504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8504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8504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8504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8504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8504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8504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8504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3342651" y="8159191"/>
            <a:ext cx="864107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5667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418116" y="2418686"/>
            <a:ext cx="6370488" cy="23326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6614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6614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6614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6614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6614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6614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6614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6614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6614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418116" y="4844897"/>
            <a:ext cx="6370488" cy="2354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0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0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0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0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0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0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0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0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07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7778855" y="1267127"/>
            <a:ext cx="6042609" cy="6465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719999" lvl="0" indent="-539999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439997" lvl="1" indent="-499999">
              <a:spcBef>
                <a:spcPts val="252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2159996" lvl="2" indent="-499999">
              <a:spcBef>
                <a:spcPts val="252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2879994" lvl="3" indent="-499999">
              <a:spcBef>
                <a:spcPts val="252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3599993" lvl="4" indent="-499999">
              <a:spcBef>
                <a:spcPts val="252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4319991" lvl="5" indent="-499999">
              <a:spcBef>
                <a:spcPts val="252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5039990" lvl="6" indent="-499999">
              <a:spcBef>
                <a:spcPts val="252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5759988" lvl="7" indent="-499999">
              <a:spcBef>
                <a:spcPts val="252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6479987" lvl="8" indent="-499999">
              <a:spcBef>
                <a:spcPts val="2520"/>
              </a:spcBef>
              <a:spcAft>
                <a:spcPts val="252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13342651" y="8159191"/>
            <a:ext cx="864107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4681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90874" y="778656"/>
            <a:ext cx="13418466" cy="1072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90874" y="2050070"/>
            <a:ext cx="6299148" cy="5944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19999" lvl="0" indent="-499999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205"/>
            </a:lvl1pPr>
            <a:lvl2pPr marL="1439997" lvl="1" indent="-479999">
              <a:spcBef>
                <a:spcPts val="2520"/>
              </a:spcBef>
              <a:spcAft>
                <a:spcPts val="0"/>
              </a:spcAft>
              <a:buSzPts val="1200"/>
              <a:buChar char="○"/>
              <a:defRPr sz="1890"/>
            </a:lvl2pPr>
            <a:lvl3pPr marL="2159996" lvl="2" indent="-479999">
              <a:spcBef>
                <a:spcPts val="2520"/>
              </a:spcBef>
              <a:spcAft>
                <a:spcPts val="0"/>
              </a:spcAft>
              <a:buSzPts val="1200"/>
              <a:buChar char="■"/>
              <a:defRPr sz="1890"/>
            </a:lvl3pPr>
            <a:lvl4pPr marL="2879994" lvl="3" indent="-479999">
              <a:spcBef>
                <a:spcPts val="2520"/>
              </a:spcBef>
              <a:spcAft>
                <a:spcPts val="0"/>
              </a:spcAft>
              <a:buSzPts val="1200"/>
              <a:buChar char="●"/>
              <a:defRPr sz="1890"/>
            </a:lvl4pPr>
            <a:lvl5pPr marL="3599993" lvl="4" indent="-479999">
              <a:spcBef>
                <a:spcPts val="2520"/>
              </a:spcBef>
              <a:spcAft>
                <a:spcPts val="0"/>
              </a:spcAft>
              <a:buSzPts val="1200"/>
              <a:buChar char="○"/>
              <a:defRPr sz="1890"/>
            </a:lvl5pPr>
            <a:lvl6pPr marL="4319991" lvl="5" indent="-479999">
              <a:spcBef>
                <a:spcPts val="2520"/>
              </a:spcBef>
              <a:spcAft>
                <a:spcPts val="0"/>
              </a:spcAft>
              <a:buSzPts val="1200"/>
              <a:buChar char="■"/>
              <a:defRPr sz="1890"/>
            </a:lvl6pPr>
            <a:lvl7pPr marL="5039990" lvl="6" indent="-479999">
              <a:spcBef>
                <a:spcPts val="2520"/>
              </a:spcBef>
              <a:spcAft>
                <a:spcPts val="0"/>
              </a:spcAft>
              <a:buSzPts val="1200"/>
              <a:buChar char="●"/>
              <a:defRPr sz="1890"/>
            </a:lvl7pPr>
            <a:lvl8pPr marL="5759988" lvl="7" indent="-479999">
              <a:spcBef>
                <a:spcPts val="2520"/>
              </a:spcBef>
              <a:spcAft>
                <a:spcPts val="0"/>
              </a:spcAft>
              <a:buSzPts val="1200"/>
              <a:buChar char="○"/>
              <a:defRPr sz="1890"/>
            </a:lvl8pPr>
            <a:lvl9pPr marL="6479987" lvl="8" indent="-479999">
              <a:spcBef>
                <a:spcPts val="2520"/>
              </a:spcBef>
              <a:spcAft>
                <a:spcPts val="2520"/>
              </a:spcAft>
              <a:buSzPts val="1200"/>
              <a:buChar char="■"/>
              <a:defRPr sz="189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7610191" y="2050070"/>
            <a:ext cx="6299148" cy="5944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19999" lvl="0" indent="-499999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205"/>
            </a:lvl1pPr>
            <a:lvl2pPr marL="1439997" lvl="1" indent="-479999">
              <a:spcBef>
                <a:spcPts val="2520"/>
              </a:spcBef>
              <a:spcAft>
                <a:spcPts val="0"/>
              </a:spcAft>
              <a:buSzPts val="1200"/>
              <a:buChar char="○"/>
              <a:defRPr sz="1890"/>
            </a:lvl2pPr>
            <a:lvl3pPr marL="2159996" lvl="2" indent="-479999">
              <a:spcBef>
                <a:spcPts val="2520"/>
              </a:spcBef>
              <a:spcAft>
                <a:spcPts val="0"/>
              </a:spcAft>
              <a:buSzPts val="1200"/>
              <a:buChar char="■"/>
              <a:defRPr sz="1890"/>
            </a:lvl3pPr>
            <a:lvl4pPr marL="2879994" lvl="3" indent="-479999">
              <a:spcBef>
                <a:spcPts val="2520"/>
              </a:spcBef>
              <a:spcAft>
                <a:spcPts val="0"/>
              </a:spcAft>
              <a:buSzPts val="1200"/>
              <a:buChar char="●"/>
              <a:defRPr sz="1890"/>
            </a:lvl4pPr>
            <a:lvl5pPr marL="3599993" lvl="4" indent="-479999">
              <a:spcBef>
                <a:spcPts val="2520"/>
              </a:spcBef>
              <a:spcAft>
                <a:spcPts val="0"/>
              </a:spcAft>
              <a:buSzPts val="1200"/>
              <a:buChar char="○"/>
              <a:defRPr sz="1890"/>
            </a:lvl5pPr>
            <a:lvl6pPr marL="4319991" lvl="5" indent="-479999">
              <a:spcBef>
                <a:spcPts val="2520"/>
              </a:spcBef>
              <a:spcAft>
                <a:spcPts val="0"/>
              </a:spcAft>
              <a:buSzPts val="1200"/>
              <a:buChar char="■"/>
              <a:defRPr sz="1890"/>
            </a:lvl6pPr>
            <a:lvl7pPr marL="5039990" lvl="6" indent="-479999">
              <a:spcBef>
                <a:spcPts val="2520"/>
              </a:spcBef>
              <a:spcAft>
                <a:spcPts val="0"/>
              </a:spcAft>
              <a:buSzPts val="1200"/>
              <a:buChar char="●"/>
              <a:defRPr sz="1890"/>
            </a:lvl7pPr>
            <a:lvl8pPr marL="5759988" lvl="7" indent="-479999">
              <a:spcBef>
                <a:spcPts val="2520"/>
              </a:spcBef>
              <a:spcAft>
                <a:spcPts val="0"/>
              </a:spcAft>
              <a:buSzPts val="1200"/>
              <a:buChar char="○"/>
              <a:defRPr sz="1890"/>
            </a:lvl8pPr>
            <a:lvl9pPr marL="6479987" lvl="8" indent="-479999">
              <a:spcBef>
                <a:spcPts val="2520"/>
              </a:spcBef>
              <a:spcAft>
                <a:spcPts val="2520"/>
              </a:spcAft>
              <a:buSzPts val="1200"/>
              <a:buChar char="■"/>
              <a:defRPr sz="189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3342651" y="8159191"/>
            <a:ext cx="864107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33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E536-D6D0-5644-B50E-2AAD30BFDA58}" type="datetime1">
              <a:rPr lang="en-IN" smtClean="0"/>
              <a:t>20-06-2022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55F-E275-7741-BE56-F624247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96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2243636"/>
            <a:ext cx="12420184" cy="3743557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6022609"/>
            <a:ext cx="12420184" cy="1968648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E01B9-02B6-1042-A658-E8ACAC032915}" type="datetime1">
              <a:rPr lang="en-IN" smtClean="0"/>
              <a:t>20-06-2022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55F-E275-7741-BE56-F624247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19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2395710"/>
            <a:ext cx="6120091" cy="57101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2395710"/>
            <a:ext cx="6120091" cy="57101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E34C-98B6-0545-96E0-23667463CC8C}" type="datetime1">
              <a:rPr lang="en-IN" smtClean="0"/>
              <a:t>20-06-2022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55F-E275-7741-BE56-F624247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87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479143"/>
            <a:ext cx="12420184" cy="17394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2206137"/>
            <a:ext cx="6091965" cy="1081194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3287331"/>
            <a:ext cx="6091965" cy="4835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2206137"/>
            <a:ext cx="6121966" cy="1081194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3287331"/>
            <a:ext cx="6121966" cy="4835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36A6-7C8E-E142-885F-FBD9E5FA0380}" type="datetime1">
              <a:rPr lang="en-IN" smtClean="0"/>
              <a:t>20-06-2022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55F-E275-7741-BE56-F624247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6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A28C3-D8DA-BA43-8431-CB265EB1F3BE}" type="datetime1">
              <a:rPr lang="en-IN" smtClean="0"/>
              <a:t>20-06-2022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55F-E275-7741-BE56-F624247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4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56EF-A095-294D-8DCC-8B54F8340F2D}" type="datetime1">
              <a:rPr lang="en-IN" smtClean="0"/>
              <a:t>20-06-2022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55F-E275-7741-BE56-F624247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1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599969"/>
            <a:ext cx="4644443" cy="2099892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295767"/>
            <a:ext cx="7290108" cy="6395505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699862"/>
            <a:ext cx="4644443" cy="5001827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905FA-632C-F248-8CBE-6BFC6D9CF7ED}" type="datetime1">
              <a:rPr lang="en-IN" smtClean="0"/>
              <a:t>20-06-2022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55F-E275-7741-BE56-F624247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96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599969"/>
            <a:ext cx="4644443" cy="2099892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295767"/>
            <a:ext cx="7290108" cy="6395505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699862"/>
            <a:ext cx="4644443" cy="5001827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0E526-7667-0E46-A9BC-572BEFE3D4DA}" type="datetime1">
              <a:rPr lang="en-IN" smtClean="0"/>
              <a:t>20-06-2022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155F-E275-7741-BE56-F624247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77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479143"/>
            <a:ext cx="12420184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2395710"/>
            <a:ext cx="12420184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8341239"/>
            <a:ext cx="3240048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95848-B3A0-3545-9DE7-53AEDE3BE264}" type="datetime1">
              <a:rPr lang="en-IN" smtClean="0"/>
              <a:t>20-06-2022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8341239"/>
            <a:ext cx="4860072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8341239"/>
            <a:ext cx="3240048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2155F-E275-7741-BE56-F624247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hf sldNum="0" hdr="0" ftr="0" dt="0"/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10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5.mov"/><Relationship Id="rId7" Type="http://schemas.openxmlformats.org/officeDocument/2006/relationships/image" Target="../media/image12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o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15.png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8.mov"/><Relationship Id="rId7" Type="http://schemas.openxmlformats.org/officeDocument/2006/relationships/image" Target="../media/image20.png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6" Type="http://schemas.openxmlformats.org/officeDocument/2006/relationships/hyperlink" Target="https://csciitd-my.sharepoint.com/personal/mez188288_iitd_ac_in/_layouts/15/onedrive.aspx?id=%2Fpersonal%2Fmez188288%5Fiitd%5Fac%5Fin%2FDocuments%2Fvideos%20for%20PMRF%20review%20May%202022%2FStabilityinitialrestmodi%2Emov&amp;parent=%2Fpersonal%2Fmez188288%5Fiitd%5Fac%5Fin%2FDocuments%2Fvideos%20for%20PMRF%20review%20May%202022" TargetMode="Externa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ov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36.png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csciitd-my.sharepoint.com/personal/mez188288_iitd_ac_in/_layouts/15/onedrive.aspx?id=%2Fpersonal%2Fmez188288%5Fiitd%5Fac%5Fin%2FDocuments%2Fstaticstabilityrecdynfiles%2Ftwocontactstablebackup%2Eavi&amp;parent=%2Fpersonal%2Fmez188288%5Fiitd%5Fac%5Fin%2FDocuments%2Fstaticstabilityrecdynfiles" TargetMode="External"/><Relationship Id="rId3" Type="http://schemas.openxmlformats.org/officeDocument/2006/relationships/image" Target="../media/image49.png"/><Relationship Id="rId7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.tutsplus.com/articles/human-anatomy-fundamentals-flexibility-and-joint-limitations--vector-25401" TargetMode="External"/><Relationship Id="rId2" Type="http://schemas.openxmlformats.org/officeDocument/2006/relationships/hyperlink" Target="https://www.physio-pedia.com/Range_of_Mo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ov"/><Relationship Id="rId1" Type="http://schemas.microsoft.com/office/2007/relationships/media" Target="../media/media12.mov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png"/><Relationship Id="rId1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6.emf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hysio-pedia.com/Range_of_Mo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8844" y="3325041"/>
            <a:ext cx="12690296" cy="5363771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>
                <a:latin typeface="Euclid" panose="02020503060505020303" pitchFamily="18" charset="0"/>
              </a:rPr>
              <a:t>ALINJAR DAN</a:t>
            </a:r>
          </a:p>
          <a:p>
            <a:pPr algn="ctr">
              <a:lnSpc>
                <a:spcPct val="90000"/>
              </a:lnSpc>
            </a:pPr>
            <a:r>
              <a:rPr lang="en-US" sz="3200" dirty="0">
                <a:latin typeface="Euclid" panose="02020503060505020303" pitchFamily="18" charset="0"/>
              </a:rPr>
              <a:t>Supervisors</a:t>
            </a:r>
          </a:p>
          <a:p>
            <a:pPr algn="ctr">
              <a:lnSpc>
                <a:spcPct val="90000"/>
              </a:lnSpc>
            </a:pPr>
            <a:r>
              <a:rPr lang="en-US" sz="3200" b="1" dirty="0">
                <a:latin typeface="Euclid" panose="02020503060505020303" pitchFamily="18" charset="0"/>
              </a:rPr>
              <a:t>PROF. S. K. SAHA</a:t>
            </a:r>
          </a:p>
          <a:p>
            <a:pPr algn="ctr">
              <a:lnSpc>
                <a:spcPct val="90000"/>
              </a:lnSpc>
            </a:pPr>
            <a:r>
              <a:rPr lang="en-US" sz="3200" b="1" dirty="0">
                <a:latin typeface="Euclid" panose="02020503060505020303" pitchFamily="18" charset="0"/>
              </a:rPr>
              <a:t>PROF. RAMA KRISHNA K</a:t>
            </a:r>
          </a:p>
          <a:p>
            <a:pPr algn="ctr">
              <a:lnSpc>
                <a:spcPct val="90000"/>
              </a:lnSpc>
            </a:pPr>
            <a:r>
              <a:rPr lang="en-US" sz="3200" b="1" dirty="0">
                <a:latin typeface="Euclid" panose="02020503060505020303" pitchFamily="18" charset="0"/>
              </a:rPr>
              <a:t>   Department of Mechanical Engineering, IIT Delhi</a:t>
            </a:r>
          </a:p>
          <a:p>
            <a:pPr algn="ctr">
              <a:lnSpc>
                <a:spcPct val="90000"/>
              </a:lnSpc>
            </a:pPr>
            <a:endParaRPr lang="en-US" sz="3200" b="1" dirty="0">
              <a:latin typeface="Euclid" panose="02020503060505020303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sz="3200" b="1" dirty="0">
                <a:latin typeface="Euclid" panose="02020503060505020303" pitchFamily="18" charset="0"/>
              </a:rPr>
              <a:t>SANIYA PATWARDHAN</a:t>
            </a:r>
          </a:p>
          <a:p>
            <a:r>
              <a:rPr lang="en-US" sz="3200" b="1" dirty="0">
                <a:latin typeface="Euclid" panose="02020503060505020303" pitchFamily="18" charset="0"/>
              </a:rPr>
              <a:t>Department of Mechanical Engineering, IIT Gandhinagar</a:t>
            </a:r>
          </a:p>
          <a:p>
            <a:pPr algn="ctr">
              <a:lnSpc>
                <a:spcPct val="90000"/>
              </a:lnSpc>
            </a:pPr>
            <a:endParaRPr lang="en-US" sz="3200" b="1" dirty="0">
              <a:latin typeface="Euclid" panose="020205030605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DC082-300B-4FB8-9F8E-6C65FC928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9768" cy="1669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F51223-F906-9449-99E8-51B0B7B0D99D}"/>
              </a:ext>
            </a:extLst>
          </p:cNvPr>
          <p:cNvSpPr txBox="1"/>
          <p:nvPr/>
        </p:nvSpPr>
        <p:spPr>
          <a:xfrm>
            <a:off x="1509627" y="1477560"/>
            <a:ext cx="11738069" cy="169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252" b="1" dirty="0">
                <a:solidFill>
                  <a:schemeClr val="accent5">
                    <a:lumMod val="50000"/>
                  </a:schemeClr>
                </a:solidFill>
                <a:latin typeface="Euclid" panose="02020503060505020303" pitchFamily="18" charset="0"/>
              </a:rPr>
              <a:t>STABILITY ANALYSIS OF LEGGED ROBOT</a:t>
            </a:r>
          </a:p>
          <a:p>
            <a:pPr algn="ctr"/>
            <a:r>
              <a:rPr lang="en-IN" sz="4252" b="1" dirty="0">
                <a:solidFill>
                  <a:schemeClr val="accent5">
                    <a:lumMod val="50000"/>
                  </a:schemeClr>
                </a:solidFill>
                <a:latin typeface="Euclid" panose="02020503060505020303" pitchFamily="18" charset="0"/>
              </a:rPr>
              <a:t>UNDER EXTERNAL DISTURBANCE </a:t>
            </a:r>
            <a:br>
              <a:rPr lang="en-IN" sz="1890" b="1" dirty="0">
                <a:solidFill>
                  <a:schemeClr val="accent5">
                    <a:lumMod val="50000"/>
                  </a:schemeClr>
                </a:solidFill>
                <a:latin typeface="Euclid" panose="02020503060505020303" pitchFamily="18" charset="0"/>
              </a:rPr>
            </a:br>
            <a:endParaRPr lang="en-US" sz="1890" dirty="0">
              <a:latin typeface="Euclid" panose="020205030605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B3E85D-E90D-DD42-A6F1-1038ED64967F}"/>
              </a:ext>
            </a:extLst>
          </p:cNvPr>
          <p:cNvSpPr txBox="1"/>
          <p:nvPr/>
        </p:nvSpPr>
        <p:spPr>
          <a:xfrm>
            <a:off x="2053162" y="299785"/>
            <a:ext cx="1065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Euclid" panose="02020503060505020303" pitchFamily="18" charset="0"/>
              </a:rPr>
              <a:t>WELD 94:  20th June 2022</a:t>
            </a:r>
          </a:p>
        </p:txBody>
      </p:sp>
    </p:spTree>
    <p:extLst>
      <p:ext uri="{BB962C8B-B14F-4D97-AF65-F5344CB8AC3E}">
        <p14:creationId xmlns:p14="http://schemas.microsoft.com/office/powerpoint/2010/main" val="3239275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08491A2-8EFF-794C-BD2A-E90AA1A82DC2}"/>
              </a:ext>
            </a:extLst>
          </p:cNvPr>
          <p:cNvSpPr txBox="1"/>
          <p:nvPr/>
        </p:nvSpPr>
        <p:spPr>
          <a:xfrm>
            <a:off x="39756" y="0"/>
            <a:ext cx="14361525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Euclid" panose="02020503060505020303" pitchFamily="18" charset="0"/>
              </a:defRPr>
            </a:lvl1pPr>
          </a:lstStyle>
          <a:p>
            <a:r>
              <a:rPr lang="en-US" sz="2800" dirty="0"/>
              <a:t>        Dynamic Stability: Failed Simulations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B96C4-ECCC-9C49-B6B4-24B501884B09}"/>
              </a:ext>
            </a:extLst>
          </p:cNvPr>
          <p:cNvSpPr txBox="1"/>
          <p:nvPr/>
        </p:nvSpPr>
        <p:spPr>
          <a:xfrm>
            <a:off x="15508941" y="10416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2903A8-8AD4-40F5-16B5-32C431CD2737}"/>
              </a:ext>
            </a:extLst>
          </p:cNvPr>
          <p:cNvGrpSpPr/>
          <p:nvPr/>
        </p:nvGrpSpPr>
        <p:grpSpPr>
          <a:xfrm>
            <a:off x="39756" y="762502"/>
            <a:ext cx="7026315" cy="7873685"/>
            <a:chOff x="39756" y="762502"/>
            <a:chExt cx="7026315" cy="7873685"/>
          </a:xfrm>
        </p:grpSpPr>
        <p:pic>
          <p:nvPicPr>
            <p:cNvPr id="19" name="Bipedslip.mov" descr="Bipedslip.mov">
              <a:hlinkClick r:id="" action="ppaction://media"/>
              <a:extLst>
                <a:ext uri="{FF2B5EF4-FFF2-40B4-BE49-F238E27FC236}">
                  <a16:creationId xmlns:a16="http://schemas.microsoft.com/office/drawing/2014/main" id="{EB12D22C-7481-9DB8-CF6E-8E228A9491A3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39756" y="762502"/>
              <a:ext cx="7026315" cy="6671968"/>
            </a:xfrm>
            <a:prstGeom prst="rect">
              <a:avLst/>
            </a:prstGeom>
          </p:spPr>
        </p:pic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77C72187-90B2-BB65-1961-9784CBE7C1E6}"/>
                </a:ext>
              </a:extLst>
            </p:cNvPr>
            <p:cNvSpPr txBox="1">
              <a:spLocks/>
            </p:cNvSpPr>
            <p:nvPr/>
          </p:nvSpPr>
          <p:spPr>
            <a:xfrm>
              <a:off x="1314627" y="7673752"/>
              <a:ext cx="3803992" cy="96243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079998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9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b="1" dirty="0">
                  <a:latin typeface="Euclid" panose="02020503060505020303" pitchFamily="18" charset="0"/>
                </a:rPr>
                <a:t>No No-slip condition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93D502-3D01-9C05-C245-B5453D6F5B3B}"/>
              </a:ext>
            </a:extLst>
          </p:cNvPr>
          <p:cNvGrpSpPr/>
          <p:nvPr/>
        </p:nvGrpSpPr>
        <p:grpSpPr>
          <a:xfrm>
            <a:off x="7334142" y="762502"/>
            <a:ext cx="7066071" cy="7873684"/>
            <a:chOff x="7334142" y="762502"/>
            <a:chExt cx="7066071" cy="7873684"/>
          </a:xfrm>
        </p:grpSpPr>
        <p:pic>
          <p:nvPicPr>
            <p:cNvPr id="12" name="noangmomcondition1606.mov" descr="noangmomcondition1606.mov">
              <a:hlinkClick r:id="" action="ppaction://media"/>
              <a:extLst>
                <a:ext uri="{FF2B5EF4-FFF2-40B4-BE49-F238E27FC236}">
                  <a16:creationId xmlns:a16="http://schemas.microsoft.com/office/drawing/2014/main" id="{7FB69F06-9DE0-7C48-9B96-631B9F69AF85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7334142" y="762502"/>
              <a:ext cx="7066071" cy="6960688"/>
            </a:xfrm>
            <a:prstGeom prst="rect">
              <a:avLst/>
            </a:prstGeom>
          </p:spPr>
        </p:pic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72A4C12A-4E7A-D61F-FAFD-405661C71ED9}"/>
                </a:ext>
              </a:extLst>
            </p:cNvPr>
            <p:cNvSpPr txBox="1">
              <a:spLocks/>
            </p:cNvSpPr>
            <p:nvPr/>
          </p:nvSpPr>
          <p:spPr>
            <a:xfrm>
              <a:off x="8062119" y="7673751"/>
              <a:ext cx="5610115" cy="96243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079998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19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b="1" dirty="0">
                  <a:latin typeface="Euclid" panose="02020503060505020303" pitchFamily="18" charset="0"/>
                </a:rPr>
                <a:t>No Minimum Angular momentum condition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64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08491A2-8EFF-794C-BD2A-E90AA1A82DC2}"/>
              </a:ext>
            </a:extLst>
          </p:cNvPr>
          <p:cNvSpPr txBox="1"/>
          <p:nvPr/>
        </p:nvSpPr>
        <p:spPr>
          <a:xfrm>
            <a:off x="63004" y="140892"/>
            <a:ext cx="14361525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Euclid" panose="02020503060505020303" pitchFamily="18" charset="0"/>
              </a:defRPr>
            </a:lvl1pPr>
          </a:lstStyle>
          <a:p>
            <a:r>
              <a:rPr lang="en-US" sz="2800" dirty="0"/>
              <a:t>        Dynamic Stability: Failed Simulations in SimScape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B96C4-ECCC-9C49-B6B4-24B501884B09}"/>
              </a:ext>
            </a:extLst>
          </p:cNvPr>
          <p:cNvSpPr txBox="1"/>
          <p:nvPr/>
        </p:nvSpPr>
        <p:spPr>
          <a:xfrm>
            <a:off x="15508941" y="10416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C72187-90B2-BB65-1961-9784CBE7C1E6}"/>
              </a:ext>
            </a:extLst>
          </p:cNvPr>
          <p:cNvSpPr txBox="1">
            <a:spLocks/>
          </p:cNvSpPr>
          <p:nvPr/>
        </p:nvSpPr>
        <p:spPr>
          <a:xfrm>
            <a:off x="3205906" y="7528919"/>
            <a:ext cx="7988400" cy="913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7999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9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Euclid" panose="02020503060505020303" pitchFamily="18" charset="0"/>
              </a:rPr>
              <a:t>No No-slip condition: Plane and Inclined Plane</a:t>
            </a:r>
          </a:p>
        </p:txBody>
      </p:sp>
      <p:pic>
        <p:nvPicPr>
          <p:cNvPr id="2" name="Screen Recording 2022-06-20 at 12.08.18 PM.mov" descr="Screen Recording 2022-06-20 at 12.08.18 PM.mov">
            <a:hlinkClick r:id="" action="ppaction://media"/>
            <a:extLst>
              <a:ext uri="{FF2B5EF4-FFF2-40B4-BE49-F238E27FC236}">
                <a16:creationId xmlns:a16="http://schemas.microsoft.com/office/drawing/2014/main" id="{1BA3B132-2987-C1C7-F5F4-0EC55A4BC3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43767" y="1013789"/>
            <a:ext cx="7200106" cy="5903843"/>
          </a:xfrm>
          <a:prstGeom prst="rect">
            <a:avLst/>
          </a:prstGeom>
        </p:spPr>
      </p:pic>
      <p:pic>
        <p:nvPicPr>
          <p:cNvPr id="3" name="Screen Recording 2022-06-20 at 12.14.05 PM.mov" descr="Screen Recording 2022-06-20 at 12.14.05 PM.mov">
            <a:hlinkClick r:id="" action="ppaction://media"/>
            <a:extLst>
              <a:ext uri="{FF2B5EF4-FFF2-40B4-BE49-F238E27FC236}">
                <a16:creationId xmlns:a16="http://schemas.microsoft.com/office/drawing/2014/main" id="{89C9AFA4-9C3A-BE24-3AAB-CDA419D2A3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7083" y="1013790"/>
            <a:ext cx="6839364" cy="590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2724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CF2D8D-803A-4942-A89B-FDBBD797AE0D}"/>
              </a:ext>
            </a:extLst>
          </p:cNvPr>
          <p:cNvSpPr txBox="1"/>
          <p:nvPr/>
        </p:nvSpPr>
        <p:spPr>
          <a:xfrm>
            <a:off x="-19343" y="439653"/>
            <a:ext cx="14380868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Euclid" panose="02020503060505020303" pitchFamily="18" charset="0"/>
              </a:rPr>
              <a:t>Simulation results: Animation and CG motion for stance stability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8491A2-8EFF-794C-BD2A-E90AA1A82DC2}"/>
              </a:ext>
            </a:extLst>
          </p:cNvPr>
          <p:cNvSpPr txBox="1"/>
          <p:nvPr/>
        </p:nvSpPr>
        <p:spPr>
          <a:xfrm>
            <a:off x="0" y="-22012"/>
            <a:ext cx="14361525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Euclid" panose="02020503060505020303" pitchFamily="18" charset="0"/>
              </a:defRPr>
            </a:lvl1pPr>
          </a:lstStyle>
          <a:p>
            <a:r>
              <a:rPr lang="en-US" sz="2800" dirty="0"/>
              <a:t>        Dynamic Stability: Results-Stance stability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B96C4-ECCC-9C49-B6B4-24B501884B09}"/>
              </a:ext>
            </a:extLst>
          </p:cNvPr>
          <p:cNvSpPr txBox="1"/>
          <p:nvPr/>
        </p:nvSpPr>
        <p:spPr>
          <a:xfrm>
            <a:off x="15508941" y="10416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A02E52-B01D-A4E6-0A99-2981A24F5ADB}"/>
              </a:ext>
            </a:extLst>
          </p:cNvPr>
          <p:cNvSpPr txBox="1"/>
          <p:nvPr/>
        </p:nvSpPr>
        <p:spPr>
          <a:xfrm>
            <a:off x="0" y="7869516"/>
            <a:ext cx="14419556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Euclid" panose="02020503060505020303" pitchFamily="18" charset="0"/>
              </a:rPr>
              <a:t>CG position: small change under continuous variable disturbance (</a:t>
            </a:r>
            <a:r>
              <a:rPr lang="en-US" sz="2800" b="1" dirty="0">
                <a:latin typeface="Euclid" panose="02020503060505020303" pitchFamily="18" charset="0"/>
              </a:rPr>
              <a:t>10 seconds</a:t>
            </a:r>
            <a:r>
              <a:rPr lang="en-US" sz="2800" dirty="0">
                <a:latin typeface="Euclid" panose="02020503060505020303" pitchFamily="18" charset="0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4FB253-E7BC-35BC-8027-06772EAE6D27}"/>
              </a:ext>
            </a:extLst>
          </p:cNvPr>
          <p:cNvGrpSpPr/>
          <p:nvPr/>
        </p:nvGrpSpPr>
        <p:grpSpPr>
          <a:xfrm>
            <a:off x="6241774" y="962873"/>
            <a:ext cx="7646396" cy="6627178"/>
            <a:chOff x="6339668" y="962873"/>
            <a:chExt cx="7548502" cy="662717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37C78B-E81E-D489-2B2A-AD14CB9CD731}"/>
                </a:ext>
              </a:extLst>
            </p:cNvPr>
            <p:cNvSpPr txBox="1"/>
            <p:nvPr/>
          </p:nvSpPr>
          <p:spPr>
            <a:xfrm>
              <a:off x="8687201" y="7066831"/>
              <a:ext cx="450010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Euclid" panose="02020503060505020303" pitchFamily="18" charset="0"/>
                </a:rPr>
                <a:t>CG position with time</a:t>
              </a:r>
              <a:endParaRPr lang="en-US" sz="2800" b="1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B4C8CC-CC72-317E-4FFB-E8E09900E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9668" y="962873"/>
              <a:ext cx="7548502" cy="590390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61FCD35-40C2-9A70-576C-06D3FF16E252}"/>
              </a:ext>
            </a:extLst>
          </p:cNvPr>
          <p:cNvGrpSpPr/>
          <p:nvPr/>
        </p:nvGrpSpPr>
        <p:grpSpPr>
          <a:xfrm>
            <a:off x="-19343" y="1453824"/>
            <a:ext cx="6261117" cy="5960664"/>
            <a:chOff x="-19343" y="1453824"/>
            <a:chExt cx="6261117" cy="5960664"/>
          </a:xfrm>
        </p:grpSpPr>
        <p:pic>
          <p:nvPicPr>
            <p:cNvPr id="3" name="ezgif-5-d20c58ca95.mov" descr="ezgif-5-d20c58ca95.mov">
              <a:hlinkClick r:id="" action="ppaction://media"/>
              <a:extLst>
                <a:ext uri="{FF2B5EF4-FFF2-40B4-BE49-F238E27FC236}">
                  <a16:creationId xmlns:a16="http://schemas.microsoft.com/office/drawing/2014/main" id="{ABDC6985-B3DD-9050-9E37-3381767F892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-19343" y="1453824"/>
              <a:ext cx="6261117" cy="520810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319568-9367-3950-4D35-88854D261028}"/>
                </a:ext>
              </a:extLst>
            </p:cNvPr>
            <p:cNvSpPr txBox="1"/>
            <p:nvPr/>
          </p:nvSpPr>
          <p:spPr>
            <a:xfrm>
              <a:off x="1520169" y="6891268"/>
              <a:ext cx="321085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Euclid" panose="02020503060505020303" pitchFamily="18" charset="0"/>
                </a:rPr>
                <a:t>Simulation Video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3447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8" grpId="0" animBg="1"/>
      <p:bldP spid="33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CF2D8D-803A-4942-A89B-FDBBD797AE0D}"/>
              </a:ext>
            </a:extLst>
          </p:cNvPr>
          <p:cNvSpPr txBox="1"/>
          <p:nvPr/>
        </p:nvSpPr>
        <p:spPr>
          <a:xfrm>
            <a:off x="-19343" y="558921"/>
            <a:ext cx="14380868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Euclid" panose="02020503060505020303" pitchFamily="18" charset="0"/>
              </a:rPr>
              <a:t>Simulation results for disturbance during trajectory: Animation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8491A2-8EFF-794C-BD2A-E90AA1A82DC2}"/>
              </a:ext>
            </a:extLst>
          </p:cNvPr>
          <p:cNvSpPr txBox="1"/>
          <p:nvPr/>
        </p:nvSpPr>
        <p:spPr>
          <a:xfrm>
            <a:off x="0" y="-22012"/>
            <a:ext cx="14361525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Euclid" panose="02020503060505020303" pitchFamily="18" charset="0"/>
              </a:defRPr>
            </a:lvl1pPr>
          </a:lstStyle>
          <a:p>
            <a:r>
              <a:rPr lang="en-US" sz="2800" dirty="0"/>
              <a:t>        Dynamic Stability: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B96C4-ECCC-9C49-B6B4-24B501884B09}"/>
              </a:ext>
            </a:extLst>
          </p:cNvPr>
          <p:cNvSpPr txBox="1"/>
          <p:nvPr/>
        </p:nvSpPr>
        <p:spPr>
          <a:xfrm>
            <a:off x="15508941" y="10416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CCFB95-58EF-893A-88FE-39B81EC0FFD4}"/>
              </a:ext>
            </a:extLst>
          </p:cNvPr>
          <p:cNvGrpSpPr/>
          <p:nvPr/>
        </p:nvGrpSpPr>
        <p:grpSpPr>
          <a:xfrm>
            <a:off x="-19343" y="1128793"/>
            <a:ext cx="7219449" cy="7311823"/>
            <a:chOff x="-19343" y="989648"/>
            <a:chExt cx="7219449" cy="65498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45B0CB-75B2-6EEB-8B85-0602F927D11D}"/>
                </a:ext>
              </a:extLst>
            </p:cNvPr>
            <p:cNvSpPr txBox="1"/>
            <p:nvPr/>
          </p:nvSpPr>
          <p:spPr>
            <a:xfrm>
              <a:off x="281990" y="7016280"/>
              <a:ext cx="65779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Euclid" panose="02020503060505020303" pitchFamily="18" charset="0"/>
                  <a:hlinkClick r:id="rId6"/>
                </a:rPr>
                <a:t>Simulation Video</a:t>
              </a:r>
              <a:r>
                <a:rPr lang="en-US" sz="2800" b="1" dirty="0">
                  <a:latin typeface="Euclid" panose="02020503060505020303" pitchFamily="18" charset="0"/>
                </a:rPr>
                <a:t> (Normal Trajectory)</a:t>
              </a:r>
              <a:endParaRPr lang="en-US" sz="2800" b="1" dirty="0"/>
            </a:p>
          </p:txBody>
        </p:sp>
        <p:pic>
          <p:nvPicPr>
            <p:cNvPr id="14" name="Nodisturbancetrajectorycut14062022" descr="Nodisturbancetrajectorycut14062022">
              <a:hlinkClick r:id="" action="ppaction://media"/>
              <a:extLst>
                <a:ext uri="{FF2B5EF4-FFF2-40B4-BE49-F238E27FC236}">
                  <a16:creationId xmlns:a16="http://schemas.microsoft.com/office/drawing/2014/main" id="{2374E288-C44A-9E45-EE72-049EE4BC76A4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-19343" y="989648"/>
              <a:ext cx="7219449" cy="586801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387674-5F06-701E-02DF-5A896374B337}"/>
              </a:ext>
            </a:extLst>
          </p:cNvPr>
          <p:cNvGrpSpPr/>
          <p:nvPr/>
        </p:nvGrpSpPr>
        <p:grpSpPr>
          <a:xfrm>
            <a:off x="7200106" y="1139854"/>
            <a:ext cx="7721741" cy="7686094"/>
            <a:chOff x="7200106" y="962874"/>
            <a:chExt cx="8061957" cy="689196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37C78B-E81E-D489-2B2A-AD14CB9CD731}"/>
                </a:ext>
              </a:extLst>
            </p:cNvPr>
            <p:cNvSpPr txBox="1"/>
            <p:nvPr/>
          </p:nvSpPr>
          <p:spPr>
            <a:xfrm>
              <a:off x="7399691" y="6900735"/>
              <a:ext cx="786237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Euclid" panose="02020503060505020303" pitchFamily="18" charset="0"/>
                  <a:hlinkClick r:id="rId6"/>
                </a:rPr>
                <a:t>Simulation Video</a:t>
              </a:r>
              <a:r>
                <a:rPr lang="en-US" sz="2800" b="1" dirty="0">
                  <a:latin typeface="Euclid" panose="02020503060505020303" pitchFamily="18" charset="0"/>
                </a:rPr>
                <a:t> (Trajectory after </a:t>
              </a:r>
            </a:p>
            <a:p>
              <a:r>
                <a:rPr lang="en-US" sz="2800" b="1" dirty="0">
                  <a:latin typeface="Euclid" panose="02020503060505020303" pitchFamily="18" charset="0"/>
                </a:rPr>
                <a:t>disturbance)</a:t>
              </a:r>
              <a:endParaRPr lang="en-US" sz="2800" b="1" dirty="0"/>
            </a:p>
          </p:txBody>
        </p:sp>
        <p:pic>
          <p:nvPicPr>
            <p:cNvPr id="15" name="Disturbancetrajectorycutt140622.mov" descr="Disturbancetrajectorycutt140622.mov">
              <a:hlinkClick r:id="" action="ppaction://media"/>
              <a:extLst>
                <a:ext uri="{FF2B5EF4-FFF2-40B4-BE49-F238E27FC236}">
                  <a16:creationId xmlns:a16="http://schemas.microsoft.com/office/drawing/2014/main" id="{B6C1D3A2-1EC0-D03D-3031-4ECB7CC3F7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7200106" y="962874"/>
              <a:ext cx="7161419" cy="5868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094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8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08491A2-8EFF-794C-BD2A-E90AA1A82DC2}"/>
              </a:ext>
            </a:extLst>
          </p:cNvPr>
          <p:cNvSpPr txBox="1"/>
          <p:nvPr/>
        </p:nvSpPr>
        <p:spPr>
          <a:xfrm>
            <a:off x="0" y="-22012"/>
            <a:ext cx="14361525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Euclid" panose="02020503060505020303" pitchFamily="18" charset="0"/>
              </a:defRPr>
            </a:lvl1pPr>
          </a:lstStyle>
          <a:p>
            <a:r>
              <a:rPr lang="en-US" sz="2800" dirty="0"/>
              <a:t>        Dynamic Stability: Results Comparison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B96C4-ECCC-9C49-B6B4-24B501884B09}"/>
              </a:ext>
            </a:extLst>
          </p:cNvPr>
          <p:cNvSpPr txBox="1"/>
          <p:nvPr/>
        </p:nvSpPr>
        <p:spPr>
          <a:xfrm>
            <a:off x="15508941" y="10416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D0DD7A-F2A7-996D-830D-8453020B63A7}"/>
              </a:ext>
            </a:extLst>
          </p:cNvPr>
          <p:cNvSpPr txBox="1"/>
          <p:nvPr/>
        </p:nvSpPr>
        <p:spPr>
          <a:xfrm>
            <a:off x="0" y="7283147"/>
            <a:ext cx="14361525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Euclid" panose="02020503060505020303" pitchFamily="18" charset="0"/>
              </a:rPr>
              <a:t>Contribution: Stability against external disturbance for better Effective Stability ratio</a:t>
            </a:r>
            <a:endParaRPr lang="en-US" sz="2800" dirty="0">
              <a:latin typeface="Euclid" panose="020205030605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3421BA-05F3-3852-4847-9C37AF22385D}"/>
                  </a:ext>
                </a:extLst>
              </p:cNvPr>
              <p:cNvSpPr txBox="1"/>
              <p:nvPr/>
            </p:nvSpPr>
            <p:spPr>
              <a:xfrm>
                <a:off x="-1" y="795130"/>
                <a:ext cx="13954539" cy="2538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Euclid" panose="02020503060505020303" pitchFamily="18" charset="0"/>
                  </a:rPr>
                  <a:t>Comparison of </a:t>
                </a:r>
                <a:r>
                  <a:rPr lang="en-US" sz="2800" b="1" dirty="0">
                    <a:latin typeface="Euclid" panose="02020503060505020303" pitchFamily="18" charset="0"/>
                  </a:rPr>
                  <a:t>magnitude and duration of force</a:t>
                </a:r>
                <a:r>
                  <a:rPr lang="en-US" sz="2800" dirty="0">
                    <a:latin typeface="Euclid" panose="02020503060505020303" pitchFamily="18" charset="0"/>
                  </a:rPr>
                  <a:t>: Difficult</a:t>
                </a:r>
              </a:p>
              <a:p>
                <a:endParaRPr lang="en-US" sz="2800" dirty="0">
                  <a:latin typeface="Euclid" panose="02020503060505020303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Euclid" panose="02020503060505020303" pitchFamily="18" charset="0"/>
                  </a:rPr>
                  <a:t>Tried to coin new term called</a:t>
                </a:r>
                <a:r>
                  <a:rPr lang="en-US" sz="2800" b="1" dirty="0">
                    <a:latin typeface="Euclid" panose="02020503060505020303" pitchFamily="18" charset="0"/>
                  </a:rPr>
                  <a:t> ‘Effective Stability ratio</a:t>
                </a:r>
                <a:r>
                  <a:rPr lang="en-US" sz="2400" b="1" dirty="0"/>
                  <a:t>’</a:t>
                </a:r>
              </a:p>
              <a:p>
                <a:endParaRPr lang="en-US" sz="24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latin typeface="Euclid" panose="02020503060505020303" pitchFamily="18" charset="0"/>
                  </a:rPr>
                  <a:t>Effective Stability Ratio (ESR)=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𝑭𝒐𝒓𝒄𝒆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) × 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𝑻𝒊𝒎𝒆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) 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𝑾𝒆𝒊𝒈𝒉𝒕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𝑰𝒎𝒑𝒖𝒍𝒔𝒆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) 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𝑾𝒆𝒊𝒈𝒉𝒕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b="1" dirty="0">
                  <a:latin typeface="Euclid" panose="02020503060505020303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3421BA-05F3-3852-4847-9C37AF223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795130"/>
                <a:ext cx="13954539" cy="2538837"/>
              </a:xfrm>
              <a:prstGeom prst="rect">
                <a:avLst/>
              </a:prstGeom>
              <a:blipFill>
                <a:blip r:embed="rId2"/>
                <a:stretch>
                  <a:fillRect l="-819" t="-2985" b="-3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889B0985-D6B1-3CD7-BD35-7E85B0C05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213754"/>
              </p:ext>
            </p:extLst>
          </p:nvPr>
        </p:nvGraphicFramePr>
        <p:xfrm>
          <a:off x="2022349" y="3333967"/>
          <a:ext cx="9447408" cy="3852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136">
                  <a:extLst>
                    <a:ext uri="{9D8B030D-6E8A-4147-A177-3AD203B41FA5}">
                      <a16:colId xmlns:a16="http://schemas.microsoft.com/office/drawing/2014/main" val="33810233"/>
                    </a:ext>
                  </a:extLst>
                </a:gridCol>
                <a:gridCol w="3149136">
                  <a:extLst>
                    <a:ext uri="{9D8B030D-6E8A-4147-A177-3AD203B41FA5}">
                      <a16:colId xmlns:a16="http://schemas.microsoft.com/office/drawing/2014/main" val="1380590706"/>
                    </a:ext>
                  </a:extLst>
                </a:gridCol>
                <a:gridCol w="3149136">
                  <a:extLst>
                    <a:ext uri="{9D8B030D-6E8A-4147-A177-3AD203B41FA5}">
                      <a16:colId xmlns:a16="http://schemas.microsoft.com/office/drawing/2014/main" val="3284864322"/>
                    </a:ext>
                  </a:extLst>
                </a:gridCol>
              </a:tblGrid>
              <a:tr h="524881"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Stability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ESR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299247"/>
                  </a:ext>
                </a:extLst>
              </a:tr>
              <a:tr h="524881"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Orin et al. (2013)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Stance Stability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179750"/>
                  </a:ext>
                </a:extLst>
              </a:tr>
              <a:tr h="934228"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Bhaskar et al. 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Stability during Trajectory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110415"/>
                  </a:ext>
                </a:extLst>
              </a:tr>
              <a:tr h="934228"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Current Work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Euclid" panose="02020503060505020303" pitchFamily="18" charset="0"/>
                        </a:rPr>
                        <a:t>Stance Stability</a:t>
                      </a:r>
                    </a:p>
                    <a:p>
                      <a:endParaRPr lang="en-US" dirty="0">
                        <a:latin typeface="Euclid" panose="0202050306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350772"/>
                  </a:ext>
                </a:extLst>
              </a:tr>
              <a:tr h="934228"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Current Work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Euclid" panose="02020503060505020303" pitchFamily="18" charset="0"/>
                        </a:rPr>
                        <a:t>Stability during Trajectory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0.025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734827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5DEBF58-07B0-4C3D-7E5C-89F21E215D2E}"/>
              </a:ext>
            </a:extLst>
          </p:cNvPr>
          <p:cNvSpPr txBox="1"/>
          <p:nvPr/>
        </p:nvSpPr>
        <p:spPr>
          <a:xfrm>
            <a:off x="-1" y="7799209"/>
            <a:ext cx="14590643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Euclid" panose="02020503060505020303" pitchFamily="18" charset="0"/>
              </a:rPr>
              <a:t>Orin, David E., </a:t>
            </a:r>
            <a:r>
              <a:rPr lang="en-IN" sz="1800" dirty="0" err="1">
                <a:latin typeface="Euclid" panose="02020503060505020303" pitchFamily="18" charset="0"/>
              </a:rPr>
              <a:t>Ambarish</a:t>
            </a:r>
            <a:r>
              <a:rPr lang="en-IN" sz="1800" dirty="0">
                <a:latin typeface="Euclid" panose="02020503060505020303" pitchFamily="18" charset="0"/>
              </a:rPr>
              <a:t> Goswami, and Sung-</a:t>
            </a:r>
            <a:r>
              <a:rPr lang="en-IN" sz="1800" dirty="0" err="1">
                <a:latin typeface="Euclid" panose="02020503060505020303" pitchFamily="18" charset="0"/>
              </a:rPr>
              <a:t>Hee</a:t>
            </a:r>
            <a:r>
              <a:rPr lang="en-IN" sz="1800" dirty="0">
                <a:latin typeface="Euclid" panose="02020503060505020303" pitchFamily="18" charset="0"/>
              </a:rPr>
              <a:t> Lee. "Centroidal dynamics of a humanoid robot." </a:t>
            </a:r>
            <a:r>
              <a:rPr lang="en-IN" sz="1800" i="1" dirty="0">
                <a:latin typeface="Euclid" panose="02020503060505020303" pitchFamily="18" charset="0"/>
              </a:rPr>
              <a:t>Autonomous robots</a:t>
            </a:r>
            <a:r>
              <a:rPr lang="en-IN" sz="1800" dirty="0">
                <a:latin typeface="Euclid" panose="02020503060505020303" pitchFamily="18" charset="0"/>
              </a:rPr>
              <a:t> 35.2 (2013): 161-176</a:t>
            </a:r>
          </a:p>
          <a:p>
            <a:pPr marL="342880" indent="-342880">
              <a:buFont typeface="Arial" panose="020B0604020202020204" pitchFamily="34" charset="0"/>
              <a:buChar char="•"/>
            </a:pPr>
            <a:r>
              <a:rPr lang="en-IN" sz="1800" dirty="0">
                <a:latin typeface="Euclid" panose="02020503060505020303" pitchFamily="18" charset="0"/>
              </a:rPr>
              <a:t>Bhaskar, </a:t>
            </a:r>
            <a:r>
              <a:rPr lang="en-IN" sz="1800" dirty="0" err="1">
                <a:latin typeface="Euclid" panose="02020503060505020303" pitchFamily="18" charset="0"/>
              </a:rPr>
              <a:t>Amisha</a:t>
            </a:r>
            <a:r>
              <a:rPr lang="en-IN" sz="1800" dirty="0">
                <a:latin typeface="Euclid" panose="02020503060505020303" pitchFamily="18" charset="0"/>
              </a:rPr>
              <a:t>, et al. "Adaptive Artificial Time Delay Control for Bipedal Walking with Robustification to  State-dependent Constraint Forces." 2021 20th International Conference on Advanced Robotics (ICAR). IEEE, 2021.</a:t>
            </a:r>
          </a:p>
        </p:txBody>
      </p:sp>
    </p:spTree>
    <p:extLst>
      <p:ext uri="{BB962C8B-B14F-4D97-AF65-F5344CB8AC3E}">
        <p14:creationId xmlns:p14="http://schemas.microsoft.com/office/powerpoint/2010/main" val="340903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1" grpId="0" animBg="1"/>
      <p:bldP spid="2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08491A2-8EFF-794C-BD2A-E90AA1A82DC2}"/>
              </a:ext>
            </a:extLst>
          </p:cNvPr>
          <p:cNvSpPr txBox="1"/>
          <p:nvPr/>
        </p:nvSpPr>
        <p:spPr>
          <a:xfrm>
            <a:off x="0" y="-22012"/>
            <a:ext cx="14361525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Euclid" panose="02020503060505020303" pitchFamily="18" charset="0"/>
              </a:defRPr>
            </a:lvl1pPr>
          </a:lstStyle>
          <a:p>
            <a:r>
              <a:rPr lang="en-US" sz="2800" dirty="0"/>
              <a:t>        Dynamic Stability: Quadruped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B96C4-ECCC-9C49-B6B4-24B501884B09}"/>
              </a:ext>
            </a:extLst>
          </p:cNvPr>
          <p:cNvSpPr txBox="1"/>
          <p:nvPr/>
        </p:nvSpPr>
        <p:spPr>
          <a:xfrm>
            <a:off x="15508941" y="10416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A3103-AEA1-9547-D3FF-F54F596C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152" y="933219"/>
            <a:ext cx="8097596" cy="668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7E85EA-3644-6CFF-17CB-17B09C7F8681}"/>
              </a:ext>
            </a:extLst>
          </p:cNvPr>
          <p:cNvSpPr txBox="1"/>
          <p:nvPr/>
        </p:nvSpPr>
        <p:spPr>
          <a:xfrm>
            <a:off x="3633050" y="8066319"/>
            <a:ext cx="594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Euclid" panose="02020503060505020303" pitchFamily="18" charset="0"/>
              </a:rPr>
              <a:t>Quadruped: Kinematic Architecture</a:t>
            </a:r>
          </a:p>
        </p:txBody>
      </p:sp>
    </p:spTree>
    <p:extLst>
      <p:ext uri="{BB962C8B-B14F-4D97-AF65-F5344CB8AC3E}">
        <p14:creationId xmlns:p14="http://schemas.microsoft.com/office/powerpoint/2010/main" val="1886109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/>
        </p:nvSpPr>
        <p:spPr>
          <a:xfrm>
            <a:off x="1457069" y="3160183"/>
            <a:ext cx="3102093" cy="72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979" tIns="143979" rIns="143979" bIns="143979" anchor="t" anchorCtr="0">
            <a:spAutoFit/>
          </a:bodyPr>
          <a:lstStyle/>
          <a:p>
            <a:endParaRPr sz="2835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168" y="1844826"/>
            <a:ext cx="6292960" cy="46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0" y="805830"/>
            <a:ext cx="14082295" cy="660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979" tIns="143979" rIns="143979" bIns="143979" anchor="t" anchorCtr="0">
            <a:spAutoFit/>
          </a:bodyPr>
          <a:lstStyle/>
          <a:p>
            <a:r>
              <a:rPr lang="en" sz="2400" b="1" dirty="0"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Objective:  Stability of Quadruped robot under external disturbance</a:t>
            </a:r>
            <a:endParaRPr sz="2400" b="1" dirty="0"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-383460" y="7408134"/>
            <a:ext cx="14465755" cy="203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979" tIns="143979" rIns="143979" bIns="143979" anchor="t" anchorCtr="0">
            <a:spAutoFit/>
          </a:bodyPr>
          <a:lstStyle/>
          <a:p>
            <a:pPr marL="719999"/>
            <a:endParaRPr sz="3200" baseline="-25000" dirty="0"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  <a:p>
            <a:pPr marL="719999" indent="-549999">
              <a:buClr>
                <a:srgbClr val="F3F3F3"/>
              </a:buClr>
              <a:buSzPts val="1900"/>
              <a:buFont typeface="Old Standard TT"/>
              <a:buChar char="●"/>
            </a:pPr>
            <a:r>
              <a:rPr lang="en" sz="2800" b="1" dirty="0"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Problem: </a:t>
            </a:r>
            <a:r>
              <a:rPr lang="en-IN" sz="2800" b="1" dirty="0"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Quadruped sliding because of continuous push</a:t>
            </a:r>
          </a:p>
          <a:p>
            <a:pPr marL="719999" indent="-549999">
              <a:buClr>
                <a:srgbClr val="F3F3F3"/>
              </a:buClr>
              <a:buSzPts val="1900"/>
              <a:buFont typeface="Old Standard TT"/>
              <a:buChar char="●"/>
            </a:pPr>
            <a:r>
              <a:rPr lang="en-IN" sz="2800" b="1" dirty="0"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Reason: No-Slip condition not provided </a:t>
            </a:r>
          </a:p>
          <a:p>
            <a:pPr marL="719999" indent="-549999">
              <a:buClr>
                <a:srgbClr val="F3F3F3"/>
              </a:buClr>
              <a:buSzPts val="1900"/>
              <a:buFont typeface="Old Standard TT"/>
              <a:buChar char="●"/>
            </a:pPr>
            <a:endParaRPr sz="3600" dirty="0"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417FC4-A751-F6B5-D6F8-91A7B59C1D23}"/>
              </a:ext>
            </a:extLst>
          </p:cNvPr>
          <p:cNvSpPr txBox="1"/>
          <p:nvPr/>
        </p:nvSpPr>
        <p:spPr>
          <a:xfrm>
            <a:off x="0" y="-22012"/>
            <a:ext cx="14361525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Euclid" panose="02020503060505020303" pitchFamily="18" charset="0"/>
              </a:defRPr>
            </a:lvl1pPr>
          </a:lstStyle>
          <a:p>
            <a:r>
              <a:rPr lang="en-US" sz="2800" dirty="0"/>
              <a:t>        Dynamic Stability: Quadruped</a:t>
            </a:r>
          </a:p>
        </p:txBody>
      </p:sp>
      <p:sp>
        <p:nvSpPr>
          <p:cNvPr id="11" name="Google Shape;70;p14">
            <a:extLst>
              <a:ext uri="{FF2B5EF4-FFF2-40B4-BE49-F238E27FC236}">
                <a16:creationId xmlns:a16="http://schemas.microsoft.com/office/drawing/2014/main" id="{D4A38C24-A74C-2718-E100-7F397360207E}"/>
              </a:ext>
            </a:extLst>
          </p:cNvPr>
          <p:cNvSpPr txBox="1"/>
          <p:nvPr/>
        </p:nvSpPr>
        <p:spPr>
          <a:xfrm>
            <a:off x="441878" y="6748032"/>
            <a:ext cx="5643541" cy="660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979" tIns="143979" rIns="143979" bIns="143979" anchor="t" anchorCtr="0">
            <a:spAutoFit/>
          </a:bodyPr>
          <a:lstStyle/>
          <a:p>
            <a:r>
              <a:rPr lang="en" sz="2400" b="1" dirty="0"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Quadruped Modelling in Simulink</a:t>
            </a:r>
            <a:endParaRPr sz="2400" b="1" dirty="0"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" name="Google Shape;70;p14">
            <a:extLst>
              <a:ext uri="{FF2B5EF4-FFF2-40B4-BE49-F238E27FC236}">
                <a16:creationId xmlns:a16="http://schemas.microsoft.com/office/drawing/2014/main" id="{BAF15473-7242-5ADF-7858-3958DECBAD2A}"/>
              </a:ext>
            </a:extLst>
          </p:cNvPr>
          <p:cNvSpPr txBox="1"/>
          <p:nvPr/>
        </p:nvSpPr>
        <p:spPr>
          <a:xfrm>
            <a:off x="8443502" y="6641473"/>
            <a:ext cx="4220938" cy="102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979" tIns="143979" rIns="143979" bIns="143979" anchor="t" anchorCtr="0">
            <a:spAutoFit/>
          </a:bodyPr>
          <a:lstStyle/>
          <a:p>
            <a:r>
              <a:rPr lang="en" sz="2400" b="1" dirty="0"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Quadruped </a:t>
            </a:r>
            <a:r>
              <a:rPr lang="en-US" sz="2400" b="1" dirty="0"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animation under continuous disturbance</a:t>
            </a:r>
            <a:endParaRPr sz="2400" b="1" dirty="0"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5" name="ezgif.com-gif-maker (1).mp4" descr="ezgif.com-gif-maker (1).mp4">
            <a:hlinkClick r:id="" action="ppaction://media"/>
            <a:extLst>
              <a:ext uri="{FF2B5EF4-FFF2-40B4-BE49-F238E27FC236}">
                <a16:creationId xmlns:a16="http://schemas.microsoft.com/office/drawing/2014/main" id="{D4C4DB83-B849-8634-58E2-04CF6442AA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50029" y="1843348"/>
            <a:ext cx="5378895" cy="46850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body" idx="2"/>
          </p:nvPr>
        </p:nvSpPr>
        <p:spPr>
          <a:xfrm>
            <a:off x="0" y="1207998"/>
            <a:ext cx="14248209" cy="5819141"/>
          </a:xfrm>
          <a:prstGeom prst="rect">
            <a:avLst/>
          </a:prstGeom>
        </p:spPr>
        <p:txBody>
          <a:bodyPr spcFirstLastPara="1" vert="horz" wrap="square" lIns="143979" tIns="143979" rIns="143979" bIns="143979" rtlCol="0" anchor="ctr" anchorCtr="0">
            <a:noAutofit/>
          </a:bodyPr>
          <a:lstStyle/>
          <a:p>
            <a:pPr indent="-559999">
              <a:buSzPts val="2000"/>
            </a:pPr>
            <a:r>
              <a:rPr lang="en" sz="2800" dirty="0">
                <a:latin typeface="Euclid" panose="02020503060505020303" pitchFamily="18" charset="0"/>
              </a:rPr>
              <a:t>Introduction of Non-linear optimization as shown for biped earlier</a:t>
            </a:r>
          </a:p>
          <a:p>
            <a:pPr indent="-559999">
              <a:buSzPts val="2000"/>
            </a:pPr>
            <a:endParaRPr lang="en" sz="2800" dirty="0">
              <a:latin typeface="Euclid" panose="02020503060505020303" pitchFamily="18" charset="0"/>
            </a:endParaRPr>
          </a:p>
          <a:p>
            <a:pPr indent="-559999">
              <a:buSzPts val="2000"/>
            </a:pPr>
            <a:r>
              <a:rPr lang="en" sz="2800" dirty="0">
                <a:latin typeface="Euclid" panose="02020503060505020303" pitchFamily="18" charset="0"/>
              </a:rPr>
              <a:t>Including no slip condition</a:t>
            </a:r>
          </a:p>
          <a:p>
            <a:pPr indent="-559999">
              <a:buSzPts val="2000"/>
            </a:pPr>
            <a:endParaRPr lang="en" sz="2800" dirty="0">
              <a:latin typeface="Euclid" panose="02020503060505020303" pitchFamily="18" charset="0"/>
            </a:endParaRPr>
          </a:p>
          <a:p>
            <a:pPr indent="-559999">
              <a:buSzPts val="2000"/>
            </a:pPr>
            <a:r>
              <a:rPr lang="en-US" sz="2800" dirty="0">
                <a:latin typeface="Euclid" panose="02020503060505020303" pitchFamily="18" charset="0"/>
              </a:rPr>
              <a:t>Utilized </a:t>
            </a:r>
            <a:r>
              <a:rPr lang="en-US" sz="2800" dirty="0" err="1">
                <a:latin typeface="Euclid" panose="02020503060505020303" pitchFamily="18" charset="0"/>
              </a:rPr>
              <a:t>fmincon</a:t>
            </a:r>
            <a:r>
              <a:rPr lang="en-US" sz="2800" dirty="0">
                <a:latin typeface="Euclid" panose="02020503060505020303" pitchFamily="18" charset="0"/>
              </a:rPr>
              <a:t> in MATLAB with ‘</a:t>
            </a:r>
            <a:r>
              <a:rPr lang="en-US" sz="2800" dirty="0" err="1">
                <a:latin typeface="Euclid" panose="02020503060505020303" pitchFamily="18" charset="0"/>
              </a:rPr>
              <a:t>sqp</a:t>
            </a:r>
            <a:r>
              <a:rPr lang="en-US" sz="2800" dirty="0">
                <a:latin typeface="Euclid" panose="02020503060505020303" pitchFamily="18" charset="0"/>
              </a:rPr>
              <a:t>’ algorithm </a:t>
            </a:r>
            <a:endParaRPr sz="2800" dirty="0">
              <a:latin typeface="Euclid" panose="02020503060505020303" pitchFamily="18" charset="0"/>
            </a:endParaRPr>
          </a:p>
          <a:p>
            <a:pPr indent="-559999">
              <a:spcBef>
                <a:spcPts val="2520"/>
              </a:spcBef>
              <a:buSzPts val="2000"/>
            </a:pPr>
            <a:r>
              <a:rPr lang="en" sz="2800" dirty="0">
                <a:latin typeface="Euclid" panose="02020503060505020303" pitchFamily="18" charset="0"/>
              </a:rPr>
              <a:t>Ran simulation for various Effective Stability Ratios. i.e. Impulse/weight of robot</a:t>
            </a:r>
            <a:endParaRPr sz="2800" dirty="0">
              <a:latin typeface="Euclid" panose="02020503060505020303" pitchFamily="18" charset="0"/>
            </a:endParaRPr>
          </a:p>
          <a:p>
            <a:pPr marL="0" indent="0">
              <a:spcBef>
                <a:spcPts val="2520"/>
              </a:spcBef>
              <a:spcAft>
                <a:spcPts val="2520"/>
              </a:spcAft>
              <a:buNone/>
            </a:pPr>
            <a:endParaRPr sz="346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6208D-8A63-09B2-7617-0E7FC4822C39}"/>
              </a:ext>
            </a:extLst>
          </p:cNvPr>
          <p:cNvSpPr txBox="1"/>
          <p:nvPr/>
        </p:nvSpPr>
        <p:spPr>
          <a:xfrm>
            <a:off x="0" y="-22012"/>
            <a:ext cx="14361525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Euclid" panose="02020503060505020303" pitchFamily="18" charset="0"/>
              </a:defRPr>
            </a:lvl1pPr>
          </a:lstStyle>
          <a:p>
            <a:r>
              <a:rPr lang="en-US" sz="2800" dirty="0"/>
              <a:t>        Dynamic Stability: Quadruped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4D7B9-A3EE-5547-09D9-25D2779DF49C}"/>
              </a:ext>
            </a:extLst>
          </p:cNvPr>
          <p:cNvSpPr txBox="1"/>
          <p:nvPr/>
        </p:nvSpPr>
        <p:spPr>
          <a:xfrm>
            <a:off x="0" y="1207998"/>
            <a:ext cx="5750772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Euclid" panose="02020503060505020303" pitchFamily="18" charset="0"/>
              </a:rPr>
              <a:t>Modifications in strategy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7496111" y="407235"/>
            <a:ext cx="7880983" cy="1163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979" tIns="143979" rIns="143979" bIns="143979" anchor="t" anchorCtr="0">
            <a:spAutoFit/>
          </a:bodyPr>
          <a:lstStyle/>
          <a:p>
            <a:r>
              <a:rPr lang="en" sz="2835" dirty="0"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Force=20N, Impact time=0.2s, </a:t>
            </a:r>
          </a:p>
          <a:p>
            <a:r>
              <a:rPr lang="en" sz="2835" dirty="0"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Weight=4.12kg </a:t>
            </a:r>
            <a:endParaRPr sz="2835" dirty="0"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7571848" y="1303626"/>
            <a:ext cx="2492163" cy="72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979" tIns="143979" rIns="143979" bIns="143979" anchor="t" anchorCtr="0">
            <a:spAutoFit/>
          </a:bodyPr>
          <a:lstStyle/>
          <a:p>
            <a:r>
              <a:rPr lang="en" sz="2835" dirty="0"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ESR=0.098</a:t>
            </a:r>
            <a:endParaRPr sz="2835" dirty="0"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" name="Google Shape;93;p17">
            <a:extLst>
              <a:ext uri="{FF2B5EF4-FFF2-40B4-BE49-F238E27FC236}">
                <a16:creationId xmlns:a16="http://schemas.microsoft.com/office/drawing/2014/main" id="{0BB4215A-BD42-E8ED-896D-F4742C5D6702}"/>
              </a:ext>
            </a:extLst>
          </p:cNvPr>
          <p:cNvSpPr txBox="1"/>
          <p:nvPr/>
        </p:nvSpPr>
        <p:spPr>
          <a:xfrm>
            <a:off x="-115814" y="650046"/>
            <a:ext cx="7677852" cy="72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979" tIns="143979" rIns="143979" bIns="143979" anchor="t" anchorCtr="0">
            <a:spAutoFit/>
          </a:bodyPr>
          <a:lstStyle/>
          <a:p>
            <a:r>
              <a:rPr lang="en" sz="2835" dirty="0"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Force=1N, Impact time=10s, Weight=4.12kg </a:t>
            </a:r>
            <a:endParaRPr sz="2835" dirty="0"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" name="Google Shape;98;p17">
            <a:extLst>
              <a:ext uri="{FF2B5EF4-FFF2-40B4-BE49-F238E27FC236}">
                <a16:creationId xmlns:a16="http://schemas.microsoft.com/office/drawing/2014/main" id="{ED346520-59A1-35C1-F754-F4A9A9FD626E}"/>
              </a:ext>
            </a:extLst>
          </p:cNvPr>
          <p:cNvSpPr txBox="1"/>
          <p:nvPr/>
        </p:nvSpPr>
        <p:spPr>
          <a:xfrm>
            <a:off x="0" y="1228251"/>
            <a:ext cx="2492163" cy="72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979" tIns="143979" rIns="143979" bIns="143979" anchor="t" anchorCtr="0">
            <a:spAutoFit/>
          </a:bodyPr>
          <a:lstStyle/>
          <a:p>
            <a:r>
              <a:rPr lang="en" sz="2835" dirty="0"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ESR=0.27</a:t>
            </a:r>
            <a:endParaRPr sz="2835" dirty="0"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0A075-1DA3-9173-AC89-59E1D156AE51}"/>
              </a:ext>
            </a:extLst>
          </p:cNvPr>
          <p:cNvSpPr txBox="1"/>
          <p:nvPr/>
        </p:nvSpPr>
        <p:spPr>
          <a:xfrm>
            <a:off x="0" y="-22012"/>
            <a:ext cx="14361525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Euclid" panose="02020503060505020303" pitchFamily="18" charset="0"/>
              </a:defRPr>
            </a:lvl1pPr>
          </a:lstStyle>
          <a:p>
            <a:r>
              <a:rPr lang="en-US" sz="2800" dirty="0"/>
              <a:t>        Dynamic Stability: Quadruped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055C3-E9E9-39AA-7A2B-14BF20CEF8EF}"/>
              </a:ext>
            </a:extLst>
          </p:cNvPr>
          <p:cNvSpPr txBox="1"/>
          <p:nvPr/>
        </p:nvSpPr>
        <p:spPr>
          <a:xfrm>
            <a:off x="0" y="7748104"/>
            <a:ext cx="14168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Euclid" panose="02020503060505020303" pitchFamily="18" charset="0"/>
              </a:rPr>
              <a:t>Problem for First case (High ESR): Simulation becomes too slow for execution  after t=0.668 S due to optimization (Suggestions Please), Hence presented for that time period </a:t>
            </a:r>
          </a:p>
        </p:txBody>
      </p:sp>
      <p:pic>
        <p:nvPicPr>
          <p:cNvPr id="7" name="optimization-implemented-0668s_8ac4Y1K8.mp4" descr="optimization-implemented-0668s_8ac4Y1K8.mp4">
            <a:hlinkClick r:id="" action="ppaction://media"/>
            <a:extLst>
              <a:ext uri="{FF2B5EF4-FFF2-40B4-BE49-F238E27FC236}">
                <a16:creationId xmlns:a16="http://schemas.microsoft.com/office/drawing/2014/main" id="{7A5026A7-375D-82C3-E87A-6E3540C5FA9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049" end="83013"/>
                </p14:media>
              </p:ext>
            </p:extLst>
          </p:nvPr>
        </p:nvPicPr>
        <p:blipFill rotWithShape="1">
          <a:blip r:embed="rId6"/>
          <a:srcRect b="2659"/>
          <a:stretch/>
        </p:blipFill>
        <p:spPr>
          <a:xfrm>
            <a:off x="115813" y="1908360"/>
            <a:ext cx="6904103" cy="5135884"/>
          </a:xfrm>
          <a:prstGeom prst="rect">
            <a:avLst/>
          </a:prstGeom>
        </p:spPr>
      </p:pic>
      <p:pic>
        <p:nvPicPr>
          <p:cNvPr id="5" name="20N 0.2s">
            <a:hlinkClick r:id="" action="ppaction://media"/>
            <a:extLst>
              <a:ext uri="{FF2B5EF4-FFF2-40B4-BE49-F238E27FC236}">
                <a16:creationId xmlns:a16="http://schemas.microsoft.com/office/drawing/2014/main" id="{CA0529F3-7953-1840-4220-21637810FD5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310"/>
                </p14:media>
              </p:ext>
            </p:extLst>
          </p:nvPr>
        </p:nvPicPr>
        <p:blipFill rotWithShape="1">
          <a:blip r:embed="rId7"/>
          <a:srcRect l="54167" t="29517" b="24271"/>
          <a:stretch/>
        </p:blipFill>
        <p:spPr>
          <a:xfrm>
            <a:off x="7019916" y="1955294"/>
            <a:ext cx="7200107" cy="5740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r="4113" b="4113"/>
          <a:stretch/>
        </p:blipFill>
        <p:spPr>
          <a:xfrm>
            <a:off x="27456" y="1848519"/>
            <a:ext cx="7450149" cy="609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1390" y="1872416"/>
            <a:ext cx="6911376" cy="627512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4342107" y="3336452"/>
            <a:ext cx="2217719" cy="1398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979" tIns="143979" rIns="143979" bIns="143979" anchor="t" anchorCtr="0">
            <a:spAutoFit/>
          </a:bodyPr>
          <a:lstStyle/>
          <a:p>
            <a:pPr marL="719999" indent="-479999">
              <a:buClr>
                <a:srgbClr val="0000FF"/>
              </a:buClr>
              <a:buSzPts val="1200"/>
              <a:buFont typeface="Old Standard TT"/>
              <a:buChar char="●"/>
            </a:pPr>
            <a:r>
              <a:rPr lang="en" sz="2400" dirty="0" err="1">
                <a:solidFill>
                  <a:srgbClr val="0000FF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COM</a:t>
            </a:r>
            <a:r>
              <a:rPr lang="en" sz="2400" baseline="-25000" dirty="0" err="1">
                <a:solidFill>
                  <a:srgbClr val="0000FF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x</a:t>
            </a:r>
            <a:endParaRPr sz="2400" baseline="-25000" dirty="0">
              <a:solidFill>
                <a:srgbClr val="0000FF"/>
              </a:solidFill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  <a:p>
            <a:pPr marL="719999" indent="-479999">
              <a:buClr>
                <a:srgbClr val="FF0000"/>
              </a:buClr>
              <a:buSzPts val="1200"/>
              <a:buFont typeface="Old Standard TT"/>
              <a:buChar char="●"/>
            </a:pPr>
            <a:r>
              <a:rPr lang="en-IN" sz="2400" dirty="0" err="1">
                <a:solidFill>
                  <a:srgbClr val="FF0000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COM</a:t>
            </a:r>
            <a:r>
              <a:rPr lang="en-IN" sz="2400" baseline="-25000" dirty="0" err="1">
                <a:solidFill>
                  <a:srgbClr val="FF0000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y</a:t>
            </a:r>
            <a:endParaRPr lang="en-IN" sz="2400" baseline="-25000" dirty="0">
              <a:solidFill>
                <a:srgbClr val="FF0000"/>
              </a:solidFill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  <a:p>
            <a:pPr marL="719999" indent="-479999">
              <a:buClr>
                <a:srgbClr val="FFE599"/>
              </a:buClr>
              <a:buSzPts val="1200"/>
              <a:buFont typeface="Old Standard TT"/>
              <a:buChar char="●"/>
            </a:pPr>
            <a:r>
              <a:rPr lang="en-IN" sz="2400" dirty="0" err="1">
                <a:solidFill>
                  <a:srgbClr val="FFE599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COM</a:t>
            </a:r>
            <a:r>
              <a:rPr lang="en-IN" sz="2400" baseline="-25000" dirty="0" err="1">
                <a:solidFill>
                  <a:srgbClr val="FFE599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z</a:t>
            </a:r>
            <a:endParaRPr lang="en-IN" sz="2400" baseline="-25000" dirty="0">
              <a:solidFill>
                <a:srgbClr val="FFE599"/>
              </a:solidFill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E65C5-E012-176E-6236-5E9B9FF6B37E}"/>
              </a:ext>
            </a:extLst>
          </p:cNvPr>
          <p:cNvSpPr txBox="1"/>
          <p:nvPr/>
        </p:nvSpPr>
        <p:spPr>
          <a:xfrm>
            <a:off x="0" y="-22012"/>
            <a:ext cx="14361525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Euclid" panose="02020503060505020303" pitchFamily="18" charset="0"/>
              </a:defRPr>
            </a:lvl1pPr>
          </a:lstStyle>
          <a:p>
            <a:r>
              <a:rPr lang="en-US" sz="2800" dirty="0"/>
              <a:t>        Dynamic Stability: Quadruped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658EA-060A-D4CD-F37D-4CF72F8647C5}"/>
              </a:ext>
            </a:extLst>
          </p:cNvPr>
          <p:cNvSpPr txBox="1"/>
          <p:nvPr/>
        </p:nvSpPr>
        <p:spPr>
          <a:xfrm>
            <a:off x="142609" y="569230"/>
            <a:ext cx="13661769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2400" dirty="0">
                <a:latin typeface="Euclid" panose="02020503060505020303" pitchFamily="18" charset="0"/>
              </a:rPr>
              <a:t>Results- Centre of Mass (COM) displacement</a:t>
            </a:r>
            <a:endParaRPr lang="en-US" dirty="0"/>
          </a:p>
        </p:txBody>
      </p:sp>
      <p:sp>
        <p:nvSpPr>
          <p:cNvPr id="15" name="Google Shape;98;p17">
            <a:extLst>
              <a:ext uri="{FF2B5EF4-FFF2-40B4-BE49-F238E27FC236}">
                <a16:creationId xmlns:a16="http://schemas.microsoft.com/office/drawing/2014/main" id="{55227896-25D5-B9C3-F272-697C6886D3D9}"/>
              </a:ext>
            </a:extLst>
          </p:cNvPr>
          <p:cNvSpPr txBox="1"/>
          <p:nvPr/>
        </p:nvSpPr>
        <p:spPr>
          <a:xfrm>
            <a:off x="0" y="1228251"/>
            <a:ext cx="2492163" cy="72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979" tIns="143979" rIns="143979" bIns="143979" anchor="t" anchorCtr="0">
            <a:spAutoFit/>
          </a:bodyPr>
          <a:lstStyle/>
          <a:p>
            <a:r>
              <a:rPr lang="en" sz="2835" dirty="0"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ESR=0.27</a:t>
            </a:r>
            <a:endParaRPr sz="2835" dirty="0"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" name="Google Shape;112;p18">
            <a:extLst>
              <a:ext uri="{FF2B5EF4-FFF2-40B4-BE49-F238E27FC236}">
                <a16:creationId xmlns:a16="http://schemas.microsoft.com/office/drawing/2014/main" id="{34F8D318-0415-40E2-00F0-1FB2F942106F}"/>
              </a:ext>
            </a:extLst>
          </p:cNvPr>
          <p:cNvSpPr txBox="1"/>
          <p:nvPr/>
        </p:nvSpPr>
        <p:spPr>
          <a:xfrm>
            <a:off x="11586659" y="3346608"/>
            <a:ext cx="2217719" cy="1398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979" tIns="143979" rIns="143979" bIns="143979" anchor="t" anchorCtr="0">
            <a:spAutoFit/>
          </a:bodyPr>
          <a:lstStyle/>
          <a:p>
            <a:pPr marL="719999" indent="-479999">
              <a:buClr>
                <a:srgbClr val="0000FF"/>
              </a:buClr>
              <a:buSzPts val="1200"/>
              <a:buFont typeface="Old Standard TT"/>
              <a:buChar char="●"/>
            </a:pPr>
            <a:r>
              <a:rPr lang="en" sz="2400" dirty="0" err="1">
                <a:solidFill>
                  <a:srgbClr val="0000FF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COM</a:t>
            </a:r>
            <a:r>
              <a:rPr lang="en" sz="2400" baseline="-25000" dirty="0" err="1">
                <a:solidFill>
                  <a:srgbClr val="0000FF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x</a:t>
            </a:r>
            <a:endParaRPr sz="2400" baseline="-25000" dirty="0">
              <a:solidFill>
                <a:srgbClr val="0000FF"/>
              </a:solidFill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  <a:p>
            <a:pPr marL="719999" indent="-479999">
              <a:buClr>
                <a:srgbClr val="FF0000"/>
              </a:buClr>
              <a:buSzPts val="1200"/>
              <a:buFont typeface="Old Standard TT"/>
              <a:buChar char="●"/>
            </a:pPr>
            <a:r>
              <a:rPr lang="en-IN" sz="2400" dirty="0" err="1">
                <a:solidFill>
                  <a:srgbClr val="FF0000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COM</a:t>
            </a:r>
            <a:r>
              <a:rPr lang="en-IN" sz="2400" baseline="-25000" dirty="0" err="1">
                <a:solidFill>
                  <a:srgbClr val="FF0000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y</a:t>
            </a:r>
            <a:endParaRPr lang="en-IN" sz="2400" baseline="-25000" dirty="0">
              <a:solidFill>
                <a:srgbClr val="FF0000"/>
              </a:solidFill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  <a:p>
            <a:pPr marL="719999" indent="-479999">
              <a:buClr>
                <a:srgbClr val="FFE599"/>
              </a:buClr>
              <a:buSzPts val="1200"/>
              <a:buFont typeface="Old Standard TT"/>
              <a:buChar char="●"/>
            </a:pPr>
            <a:r>
              <a:rPr lang="en-IN" sz="2400" dirty="0" err="1">
                <a:solidFill>
                  <a:srgbClr val="FFE599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COM</a:t>
            </a:r>
            <a:r>
              <a:rPr lang="en-IN" sz="2400" baseline="-25000" dirty="0" err="1">
                <a:solidFill>
                  <a:srgbClr val="FFE599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z</a:t>
            </a:r>
            <a:endParaRPr lang="en-IN" sz="2400" baseline="-25000" dirty="0">
              <a:solidFill>
                <a:srgbClr val="FFE599"/>
              </a:solidFill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07F0C-0039-9F0D-A828-A2B96A7719E7}"/>
              </a:ext>
            </a:extLst>
          </p:cNvPr>
          <p:cNvSpPr txBox="1"/>
          <p:nvPr/>
        </p:nvSpPr>
        <p:spPr>
          <a:xfrm>
            <a:off x="2930331" y="7999582"/>
            <a:ext cx="2235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Euclid" panose="02020503060505020303" pitchFamily="18" charset="0"/>
              </a:rPr>
              <a:t>Time (S)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196C73-B14E-0D6D-14F1-63D70082B468}"/>
              </a:ext>
            </a:extLst>
          </p:cNvPr>
          <p:cNvSpPr txBox="1"/>
          <p:nvPr/>
        </p:nvSpPr>
        <p:spPr>
          <a:xfrm>
            <a:off x="10352376" y="7999582"/>
            <a:ext cx="2235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Euclid" panose="02020503060505020303" pitchFamily="18" charset="0"/>
              </a:rPr>
              <a:t>Time (S)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AB6C32-D0F1-67D1-36DE-E7649EA0A142}"/>
              </a:ext>
            </a:extLst>
          </p:cNvPr>
          <p:cNvSpPr txBox="1"/>
          <p:nvPr/>
        </p:nvSpPr>
        <p:spPr>
          <a:xfrm rot="16200000">
            <a:off x="5607397" y="4504385"/>
            <a:ext cx="3867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Euclid" panose="02020503060505020303" pitchFamily="18" charset="0"/>
              </a:rPr>
              <a:t>COM Position (m)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1222B-D6EB-781F-0B20-6E13545861BB}"/>
              </a:ext>
            </a:extLst>
          </p:cNvPr>
          <p:cNvSpPr txBox="1"/>
          <p:nvPr/>
        </p:nvSpPr>
        <p:spPr>
          <a:xfrm>
            <a:off x="930996" y="8611339"/>
            <a:ext cx="11257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uclid" panose="02020503060505020303" pitchFamily="18" charset="0"/>
              </a:rPr>
              <a:t>COM position change minimal despite movement of the Quadruped: Aim fulfilled</a:t>
            </a:r>
          </a:p>
        </p:txBody>
      </p:sp>
      <p:sp>
        <p:nvSpPr>
          <p:cNvPr id="21" name="Google Shape;99;p17">
            <a:extLst>
              <a:ext uri="{FF2B5EF4-FFF2-40B4-BE49-F238E27FC236}">
                <a16:creationId xmlns:a16="http://schemas.microsoft.com/office/drawing/2014/main" id="{3FC6A902-089B-24DE-7309-E2A27B0D150A}"/>
              </a:ext>
            </a:extLst>
          </p:cNvPr>
          <p:cNvSpPr txBox="1"/>
          <p:nvPr/>
        </p:nvSpPr>
        <p:spPr>
          <a:xfrm>
            <a:off x="7772223" y="1270362"/>
            <a:ext cx="2492163" cy="72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979" tIns="143979" rIns="143979" bIns="143979" anchor="t" anchorCtr="0">
            <a:spAutoFit/>
          </a:bodyPr>
          <a:lstStyle/>
          <a:p>
            <a:r>
              <a:rPr lang="en" sz="2835" dirty="0"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ESR=0.098</a:t>
            </a:r>
            <a:endParaRPr sz="2835" dirty="0"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499A-8B89-440D-76EE-0F53D6B9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4400213" cy="9144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3600" b="1" dirty="0">
                <a:latin typeface="Euclid" panose="02020503060505020303" pitchFamily="18" charset="0"/>
              </a:rPr>
              <a:t>Presentation Outline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3DF46-3CCC-CFD9-9B0E-A6B8ED74AF7E}"/>
              </a:ext>
            </a:extLst>
          </p:cNvPr>
          <p:cNvSpPr txBox="1"/>
          <p:nvPr/>
        </p:nvSpPr>
        <p:spPr>
          <a:xfrm>
            <a:off x="434008" y="1477101"/>
            <a:ext cx="11549270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000" dirty="0">
              <a:latin typeface="Euclid" panose="02020503060505020303" pitchFamily="18" charset="0"/>
            </a:endParaRPr>
          </a:p>
          <a:p>
            <a:pPr marL="514350" indent="-514350">
              <a:buFont typeface="+mj-lt"/>
              <a:buAutoNum type="romanLcPeriod"/>
            </a:pPr>
            <a:endParaRPr lang="en-US" sz="3000" dirty="0">
              <a:latin typeface="Euclid" panose="02020503060505020303" pitchFamily="18" charset="0"/>
            </a:endParaRPr>
          </a:p>
          <a:p>
            <a:r>
              <a:rPr lang="en-US" sz="3000" b="1" dirty="0">
                <a:latin typeface="Euclid" panose="02020503060505020303" pitchFamily="18" charset="0"/>
              </a:rPr>
              <a:t>1. Dynamic stability Analysis of Legged Robots</a:t>
            </a:r>
          </a:p>
          <a:p>
            <a:endParaRPr lang="en-US" sz="3000" dirty="0">
              <a:latin typeface="Euclid" panose="02020503060505020303" pitchFamily="18" charset="0"/>
            </a:endParaRPr>
          </a:p>
          <a:p>
            <a:pPr marL="514350" indent="-514350">
              <a:buFont typeface="+mj-lt"/>
              <a:buAutoNum type="romanLcPeriod"/>
            </a:pPr>
            <a:r>
              <a:rPr lang="en-US" sz="3000" dirty="0">
                <a:latin typeface="Euclid" panose="02020503060505020303" pitchFamily="18" charset="0"/>
              </a:rPr>
              <a:t>Problem and Brief Overview 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3000" dirty="0">
                <a:latin typeface="Euclid" panose="02020503060505020303" pitchFamily="18" charset="0"/>
              </a:rPr>
              <a:t>Brief Literature review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3000" dirty="0">
                <a:latin typeface="Euclid" panose="02020503060505020303" pitchFamily="18" charset="0"/>
              </a:rPr>
              <a:t>Flow chart of work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3000" dirty="0">
                <a:latin typeface="Euclid" panose="02020503060505020303" pitchFamily="18" charset="0"/>
              </a:rPr>
              <a:t>Optimal Control Architecture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3000" b="1" dirty="0">
                <a:latin typeface="Euclid" panose="02020503060505020303" pitchFamily="18" charset="0"/>
              </a:rPr>
              <a:t>Result and Discussion for Biped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3000" b="1" dirty="0">
                <a:latin typeface="Euclid" panose="02020503060505020303" pitchFamily="18" charset="0"/>
              </a:rPr>
              <a:t>Result and Discussion for Quadruped (Simulink)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3000" dirty="0">
                <a:latin typeface="Euclid" panose="02020503060505020303" pitchFamily="18" charset="0"/>
              </a:rPr>
              <a:t> Conclusion</a:t>
            </a:r>
          </a:p>
          <a:p>
            <a:pPr marL="514350" indent="-514350">
              <a:buFont typeface="+mj-lt"/>
              <a:buAutoNum type="romanLcPeriod"/>
            </a:pPr>
            <a:endParaRPr lang="en-US" sz="3000" dirty="0">
              <a:latin typeface="Euclid" panose="02020503060505020303" pitchFamily="18" charset="0"/>
            </a:endParaRPr>
          </a:p>
          <a:p>
            <a:endParaRPr lang="en-US" sz="3000" dirty="0">
              <a:latin typeface="Euclid" panose="02020503060505020303" pitchFamily="18" charset="0"/>
            </a:endParaRPr>
          </a:p>
          <a:p>
            <a:endParaRPr lang="en-US" sz="2400" dirty="0">
              <a:latin typeface="Euclid" panose="02020503060505020303" pitchFamily="18" charset="0"/>
            </a:endParaRPr>
          </a:p>
          <a:p>
            <a:endParaRPr lang="en-US" sz="2400" dirty="0"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63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24;p19">
            <a:extLst>
              <a:ext uri="{FF2B5EF4-FFF2-40B4-BE49-F238E27FC236}">
                <a16:creationId xmlns:a16="http://schemas.microsoft.com/office/drawing/2014/main" id="{767C29F4-0C2E-CEBE-AE5B-6A745B239C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988" y="2028839"/>
            <a:ext cx="6966225" cy="6032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22;p19">
            <a:extLst>
              <a:ext uri="{FF2B5EF4-FFF2-40B4-BE49-F238E27FC236}">
                <a16:creationId xmlns:a16="http://schemas.microsoft.com/office/drawing/2014/main" id="{8DEED4A8-8FDD-844D-C4F6-531010B09C6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609" y="1770595"/>
            <a:ext cx="7849101" cy="655321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4774875" y="2394756"/>
            <a:ext cx="2217719" cy="1398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979" tIns="143979" rIns="143979" bIns="143979" anchor="t" anchorCtr="0">
            <a:spAutoFit/>
          </a:bodyPr>
          <a:lstStyle/>
          <a:p>
            <a:pPr marL="719999" indent="-479999">
              <a:buClr>
                <a:srgbClr val="0000FF"/>
              </a:buClr>
              <a:buSzPts val="1200"/>
              <a:buFont typeface="Old Standard TT"/>
              <a:buChar char="●"/>
            </a:pPr>
            <a:r>
              <a:rPr lang="en" sz="2400" dirty="0" err="1">
                <a:solidFill>
                  <a:srgbClr val="0000FF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COM</a:t>
            </a:r>
            <a:r>
              <a:rPr lang="en" sz="2400" baseline="-25000" dirty="0" err="1">
                <a:solidFill>
                  <a:srgbClr val="0000FF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x</a:t>
            </a:r>
            <a:endParaRPr sz="2400" baseline="-25000" dirty="0">
              <a:solidFill>
                <a:srgbClr val="0000FF"/>
              </a:solidFill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  <a:p>
            <a:pPr marL="719999" indent="-479999">
              <a:buClr>
                <a:srgbClr val="FF0000"/>
              </a:buClr>
              <a:buSzPts val="1200"/>
              <a:buFont typeface="Old Standard TT"/>
              <a:buChar char="●"/>
            </a:pPr>
            <a:r>
              <a:rPr lang="en-IN" sz="2400" dirty="0" err="1">
                <a:solidFill>
                  <a:srgbClr val="FF0000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COM</a:t>
            </a:r>
            <a:r>
              <a:rPr lang="en-IN" sz="2400" baseline="-25000" dirty="0" err="1">
                <a:solidFill>
                  <a:srgbClr val="FF0000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y</a:t>
            </a:r>
            <a:endParaRPr lang="en-IN" sz="2400" baseline="-25000" dirty="0">
              <a:solidFill>
                <a:srgbClr val="FF0000"/>
              </a:solidFill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  <a:p>
            <a:pPr marL="719999" indent="-479999">
              <a:buClr>
                <a:srgbClr val="FFE599"/>
              </a:buClr>
              <a:buSzPts val="1200"/>
              <a:buFont typeface="Old Standard TT"/>
              <a:buChar char="●"/>
            </a:pPr>
            <a:r>
              <a:rPr lang="en-IN" sz="2400" dirty="0" err="1">
                <a:solidFill>
                  <a:srgbClr val="FFE599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COM</a:t>
            </a:r>
            <a:r>
              <a:rPr lang="en-IN" sz="2400" baseline="-25000" dirty="0" err="1">
                <a:solidFill>
                  <a:srgbClr val="FFE599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z</a:t>
            </a:r>
            <a:endParaRPr lang="en-IN" sz="2400" baseline="-25000" dirty="0">
              <a:solidFill>
                <a:srgbClr val="FFE599"/>
              </a:solidFill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E65C5-E012-176E-6236-5E9B9FF6B37E}"/>
              </a:ext>
            </a:extLst>
          </p:cNvPr>
          <p:cNvSpPr txBox="1"/>
          <p:nvPr/>
        </p:nvSpPr>
        <p:spPr>
          <a:xfrm>
            <a:off x="0" y="-22012"/>
            <a:ext cx="14361525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Euclid" panose="02020503060505020303" pitchFamily="18" charset="0"/>
              </a:defRPr>
            </a:lvl1pPr>
          </a:lstStyle>
          <a:p>
            <a:r>
              <a:rPr lang="en-US" sz="2800" dirty="0"/>
              <a:t>        Dynamic Stability: Quadruped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658EA-060A-D4CD-F37D-4CF72F8647C5}"/>
              </a:ext>
            </a:extLst>
          </p:cNvPr>
          <p:cNvSpPr txBox="1"/>
          <p:nvPr/>
        </p:nvSpPr>
        <p:spPr>
          <a:xfrm>
            <a:off x="142609" y="569230"/>
            <a:ext cx="13661769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2400" dirty="0">
                <a:latin typeface="Euclid" panose="02020503060505020303" pitchFamily="18" charset="0"/>
              </a:rPr>
              <a:t>Results- Centre of Mass (COM) displacement</a:t>
            </a:r>
            <a:endParaRPr lang="en-US" dirty="0"/>
          </a:p>
        </p:txBody>
      </p:sp>
      <p:sp>
        <p:nvSpPr>
          <p:cNvPr id="15" name="Google Shape;98;p17">
            <a:extLst>
              <a:ext uri="{FF2B5EF4-FFF2-40B4-BE49-F238E27FC236}">
                <a16:creationId xmlns:a16="http://schemas.microsoft.com/office/drawing/2014/main" id="{55227896-25D5-B9C3-F272-697C6886D3D9}"/>
              </a:ext>
            </a:extLst>
          </p:cNvPr>
          <p:cNvSpPr txBox="1"/>
          <p:nvPr/>
        </p:nvSpPr>
        <p:spPr>
          <a:xfrm>
            <a:off x="0" y="1228251"/>
            <a:ext cx="2492163" cy="72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979" tIns="143979" rIns="143979" bIns="143979" anchor="t" anchorCtr="0">
            <a:spAutoFit/>
          </a:bodyPr>
          <a:lstStyle/>
          <a:p>
            <a:r>
              <a:rPr lang="en" sz="2835" dirty="0"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ESR=0.27</a:t>
            </a:r>
            <a:endParaRPr sz="2835" dirty="0"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" name="Google Shape;112;p18">
            <a:extLst>
              <a:ext uri="{FF2B5EF4-FFF2-40B4-BE49-F238E27FC236}">
                <a16:creationId xmlns:a16="http://schemas.microsoft.com/office/drawing/2014/main" id="{34F8D318-0415-40E2-00F0-1FB2F942106F}"/>
              </a:ext>
            </a:extLst>
          </p:cNvPr>
          <p:cNvSpPr txBox="1"/>
          <p:nvPr/>
        </p:nvSpPr>
        <p:spPr>
          <a:xfrm>
            <a:off x="11624860" y="2558526"/>
            <a:ext cx="2217719" cy="1398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979" tIns="143979" rIns="143979" bIns="143979" anchor="t" anchorCtr="0">
            <a:spAutoFit/>
          </a:bodyPr>
          <a:lstStyle/>
          <a:p>
            <a:pPr marL="719999" indent="-479999">
              <a:buClr>
                <a:srgbClr val="0000FF"/>
              </a:buClr>
              <a:buSzPts val="1200"/>
              <a:buFont typeface="Old Standard TT"/>
              <a:buChar char="●"/>
            </a:pPr>
            <a:r>
              <a:rPr lang="en" sz="2400" dirty="0" err="1">
                <a:solidFill>
                  <a:srgbClr val="0000FF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COM</a:t>
            </a:r>
            <a:r>
              <a:rPr lang="en" sz="2400" baseline="-25000" dirty="0" err="1">
                <a:solidFill>
                  <a:srgbClr val="0000FF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x</a:t>
            </a:r>
            <a:endParaRPr sz="2400" baseline="-25000" dirty="0">
              <a:solidFill>
                <a:srgbClr val="0000FF"/>
              </a:solidFill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  <a:p>
            <a:pPr marL="719999" indent="-479999">
              <a:buClr>
                <a:srgbClr val="FF0000"/>
              </a:buClr>
              <a:buSzPts val="1200"/>
              <a:buFont typeface="Old Standard TT"/>
              <a:buChar char="●"/>
            </a:pPr>
            <a:r>
              <a:rPr lang="en-IN" sz="2400" dirty="0" err="1">
                <a:solidFill>
                  <a:srgbClr val="FF0000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COM</a:t>
            </a:r>
            <a:r>
              <a:rPr lang="en-IN" sz="2400" baseline="-25000" dirty="0" err="1">
                <a:solidFill>
                  <a:srgbClr val="FF0000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y</a:t>
            </a:r>
            <a:endParaRPr lang="en-IN" sz="2400" baseline="-25000" dirty="0">
              <a:solidFill>
                <a:srgbClr val="FF0000"/>
              </a:solidFill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  <a:p>
            <a:pPr marL="719999" indent="-479999">
              <a:buClr>
                <a:srgbClr val="FFE599"/>
              </a:buClr>
              <a:buSzPts val="1200"/>
              <a:buFont typeface="Old Standard TT"/>
              <a:buChar char="●"/>
            </a:pPr>
            <a:r>
              <a:rPr lang="en-IN" sz="2400" dirty="0" err="1">
                <a:solidFill>
                  <a:srgbClr val="FFE599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COM</a:t>
            </a:r>
            <a:r>
              <a:rPr lang="en-IN" sz="2400" baseline="-25000" dirty="0" err="1">
                <a:solidFill>
                  <a:srgbClr val="FFE599"/>
                </a:solidFill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z</a:t>
            </a:r>
            <a:endParaRPr lang="en-IN" sz="2400" baseline="-25000" dirty="0">
              <a:solidFill>
                <a:srgbClr val="FFE599"/>
              </a:solidFill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07F0C-0039-9F0D-A828-A2B96A7719E7}"/>
              </a:ext>
            </a:extLst>
          </p:cNvPr>
          <p:cNvSpPr txBox="1"/>
          <p:nvPr/>
        </p:nvSpPr>
        <p:spPr>
          <a:xfrm>
            <a:off x="2930331" y="7999582"/>
            <a:ext cx="2235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Euclid" panose="02020503060505020303" pitchFamily="18" charset="0"/>
              </a:rPr>
              <a:t>Time (S)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196C73-B14E-0D6D-14F1-63D70082B468}"/>
              </a:ext>
            </a:extLst>
          </p:cNvPr>
          <p:cNvSpPr txBox="1"/>
          <p:nvPr/>
        </p:nvSpPr>
        <p:spPr>
          <a:xfrm>
            <a:off x="10352376" y="7999582"/>
            <a:ext cx="2235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Euclid" panose="02020503060505020303" pitchFamily="18" charset="0"/>
              </a:rPr>
              <a:t>Time (S)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AB6C32-D0F1-67D1-36DE-E7649EA0A142}"/>
              </a:ext>
            </a:extLst>
          </p:cNvPr>
          <p:cNvSpPr txBox="1"/>
          <p:nvPr/>
        </p:nvSpPr>
        <p:spPr>
          <a:xfrm rot="16200000">
            <a:off x="5607397" y="4504385"/>
            <a:ext cx="3867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Euclid" panose="02020503060505020303" pitchFamily="18" charset="0"/>
              </a:rPr>
              <a:t>COM velocity (m/s)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1222B-D6EB-781F-0B20-6E13545861BB}"/>
              </a:ext>
            </a:extLst>
          </p:cNvPr>
          <p:cNvSpPr txBox="1"/>
          <p:nvPr/>
        </p:nvSpPr>
        <p:spPr>
          <a:xfrm>
            <a:off x="930996" y="8479375"/>
            <a:ext cx="11257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uclid" panose="02020503060505020303" pitchFamily="18" charset="0"/>
              </a:rPr>
              <a:t>COM velocity: kind of damped response for left figure</a:t>
            </a:r>
          </a:p>
        </p:txBody>
      </p:sp>
      <p:sp>
        <p:nvSpPr>
          <p:cNvPr id="21" name="Google Shape;99;p17">
            <a:extLst>
              <a:ext uri="{FF2B5EF4-FFF2-40B4-BE49-F238E27FC236}">
                <a16:creationId xmlns:a16="http://schemas.microsoft.com/office/drawing/2014/main" id="{3FC6A902-089B-24DE-7309-E2A27B0D150A}"/>
              </a:ext>
            </a:extLst>
          </p:cNvPr>
          <p:cNvSpPr txBox="1"/>
          <p:nvPr/>
        </p:nvSpPr>
        <p:spPr>
          <a:xfrm>
            <a:off x="7772223" y="1270362"/>
            <a:ext cx="2492163" cy="72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979" tIns="143979" rIns="143979" bIns="143979" anchor="t" anchorCtr="0">
            <a:spAutoFit/>
          </a:bodyPr>
          <a:lstStyle/>
          <a:p>
            <a:r>
              <a:rPr lang="en" sz="2835" dirty="0">
                <a:latin typeface="Euclid" panose="02020503060505020303" pitchFamily="18" charset="0"/>
                <a:ea typeface="Old Standard TT"/>
                <a:cs typeface="Old Standard TT"/>
                <a:sym typeface="Old Standard TT"/>
              </a:rPr>
              <a:t>ESR=0.098</a:t>
            </a:r>
            <a:endParaRPr sz="2835" dirty="0">
              <a:latin typeface="Euclid" panose="02020503060505020303" pitchFamily="18" charset="0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925498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08722C-DB58-F80F-773C-1CAB102F818F}"/>
              </a:ext>
            </a:extLst>
          </p:cNvPr>
          <p:cNvSpPr txBox="1"/>
          <p:nvPr/>
        </p:nvSpPr>
        <p:spPr>
          <a:xfrm>
            <a:off x="38688" y="0"/>
            <a:ext cx="14361525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Euclid" panose="02020503060505020303" pitchFamily="18" charset="0"/>
              </a:defRPr>
            </a:lvl1pPr>
          </a:lstStyle>
          <a:p>
            <a:r>
              <a:rPr lang="en-US" sz="2800" dirty="0"/>
              <a:t>Conclusions, and Future work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A9689-2A34-DD04-4F9E-7FA8E390119A}"/>
              </a:ext>
            </a:extLst>
          </p:cNvPr>
          <p:cNvSpPr txBox="1"/>
          <p:nvPr/>
        </p:nvSpPr>
        <p:spPr>
          <a:xfrm>
            <a:off x="38688" y="3969074"/>
            <a:ext cx="14361525" cy="397031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Euclid" panose="02020503060505020303" pitchFamily="18" charset="0"/>
              </a:rPr>
              <a:t>Overcoming the optimization problem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Euclid" panose="020205030605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Euclid" panose="02020503060505020303" pitchFamily="18" charset="0"/>
              </a:rPr>
              <a:t>Improving ESR</a:t>
            </a:r>
          </a:p>
          <a:p>
            <a:endParaRPr lang="en-US" sz="2800" dirty="0">
              <a:latin typeface="Euclid" panose="020205030605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Euclid" panose="02020503060505020303" pitchFamily="18" charset="0"/>
              </a:rPr>
              <a:t>Stability at uneven surfaces</a:t>
            </a:r>
          </a:p>
          <a:p>
            <a:endParaRPr lang="en-US" sz="2800" dirty="0">
              <a:latin typeface="Euclid" panose="020205030605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Euclid" panose="02020503060505020303" pitchFamily="18" charset="0"/>
              </a:rPr>
              <a:t>Validation of the above works in </a:t>
            </a:r>
            <a:r>
              <a:rPr lang="en-US" sz="2800" dirty="0" err="1">
                <a:latin typeface="Euclid" panose="02020503060505020303" pitchFamily="18" charset="0"/>
              </a:rPr>
              <a:t>Pybullet</a:t>
            </a:r>
            <a:r>
              <a:rPr lang="en-US" sz="2800" dirty="0">
                <a:latin typeface="Euclid" panose="02020503060505020303" pitchFamily="18" charset="0"/>
              </a:rPr>
              <a:t> (in progress)</a:t>
            </a:r>
          </a:p>
          <a:p>
            <a:endParaRPr lang="en-US" sz="2800" dirty="0">
              <a:latin typeface="Euclid" panose="020205030605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Euclid" panose="02020503060505020303" pitchFamily="18" charset="0"/>
              </a:rPr>
              <a:t>Hardware validation of the proposed methodology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AD898-1A1A-9C2E-BD9D-1C3722C4F51F}"/>
              </a:ext>
            </a:extLst>
          </p:cNvPr>
          <p:cNvSpPr txBox="1"/>
          <p:nvPr/>
        </p:nvSpPr>
        <p:spPr>
          <a:xfrm>
            <a:off x="-19345" y="3429265"/>
            <a:ext cx="2452054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Euclid" panose="02020503060505020303" pitchFamily="18" charset="0"/>
              </a:rPr>
              <a:t>Future work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99475-5369-AF30-4564-8CF992645CD8}"/>
              </a:ext>
            </a:extLst>
          </p:cNvPr>
          <p:cNvSpPr txBox="1"/>
          <p:nvPr/>
        </p:nvSpPr>
        <p:spPr>
          <a:xfrm>
            <a:off x="-19345" y="1235421"/>
            <a:ext cx="14322837" cy="181588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endParaRPr lang="en-IN" sz="2800" dirty="0">
              <a:latin typeface="Euclid" panose="020205030605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>
                <a:latin typeface="Euclid" panose="02020503060505020303" pitchFamily="18" charset="0"/>
              </a:rPr>
              <a:t>Proposed a control methodology to obtain </a:t>
            </a:r>
            <a:r>
              <a:rPr lang="en-US" sz="2800" b="1" dirty="0">
                <a:latin typeface="Euclid" panose="02020503060505020303" pitchFamily="18" charset="0"/>
              </a:rPr>
              <a:t>dynamic stability of biped and Quadruped under continuous and variable external disturbance (force and moment) with better Impulse/Weight ratio (ESR).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A5AE6E-C9DB-5902-EA9C-A53996E51B5F}"/>
              </a:ext>
            </a:extLst>
          </p:cNvPr>
          <p:cNvSpPr txBox="1"/>
          <p:nvPr/>
        </p:nvSpPr>
        <p:spPr>
          <a:xfrm>
            <a:off x="19343" y="712201"/>
            <a:ext cx="2037702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Euclid" panose="02020503060505020303" pitchFamily="18" charset="0"/>
              </a:rPr>
              <a:t>Conclusion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4738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9C815-8031-BE4B-B968-D43BE8954B37}"/>
              </a:ext>
            </a:extLst>
          </p:cNvPr>
          <p:cNvSpPr txBox="1"/>
          <p:nvPr/>
        </p:nvSpPr>
        <p:spPr>
          <a:xfrm>
            <a:off x="3639672" y="3639669"/>
            <a:ext cx="7243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Euclid" panose="02020503060505020303" pitchFamily="18" charset="0"/>
              </a:rPr>
              <a:t>Thank you for your kind attention</a:t>
            </a:r>
          </a:p>
        </p:txBody>
      </p:sp>
    </p:spTree>
    <p:extLst>
      <p:ext uri="{BB962C8B-B14F-4D97-AF65-F5344CB8AC3E}">
        <p14:creationId xmlns:p14="http://schemas.microsoft.com/office/powerpoint/2010/main" val="2018026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A0ABA950-C78D-A04D-814F-B52C12157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5" y="1331826"/>
            <a:ext cx="6651811" cy="52946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F261E-F14A-6D47-BA98-365EAE5D2329}"/>
              </a:ext>
            </a:extLst>
          </p:cNvPr>
          <p:cNvSpPr txBox="1"/>
          <p:nvPr/>
        </p:nvSpPr>
        <p:spPr>
          <a:xfrm>
            <a:off x="601620" y="7252213"/>
            <a:ext cx="81120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Euclid" panose="02020503060505020303" pitchFamily="18" charset="0"/>
              </a:rPr>
              <a:t>Equivalence of four bar mechanism  to a rigid body :</a:t>
            </a:r>
          </a:p>
          <a:p>
            <a:r>
              <a:rPr lang="en-US" sz="2400" b="1" dirty="0">
                <a:latin typeface="Euclid" panose="02020503060505020303" pitchFamily="18" charset="0"/>
              </a:rPr>
              <a:t>held by two contacts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476965-7097-C643-949D-EC2F8F146CFD}"/>
                  </a:ext>
                </a:extLst>
              </p:cNvPr>
              <p:cNvSpPr txBox="1"/>
              <p:nvPr/>
            </p:nvSpPr>
            <p:spPr>
              <a:xfrm>
                <a:off x="3363211" y="1013408"/>
                <a:ext cx="3836895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476965-7097-C643-949D-EC2F8F146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211" y="1013408"/>
                <a:ext cx="3836895" cy="714683"/>
              </a:xfrm>
              <a:prstGeom prst="rect">
                <a:avLst/>
              </a:prstGeom>
              <a:blipFill>
                <a:blip r:embed="rId3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CB31653-9724-574B-91D5-738180F61C7E}"/>
              </a:ext>
            </a:extLst>
          </p:cNvPr>
          <p:cNvGrpSpPr/>
          <p:nvPr/>
        </p:nvGrpSpPr>
        <p:grpSpPr>
          <a:xfrm>
            <a:off x="8465576" y="2051188"/>
            <a:ext cx="5934636" cy="5705237"/>
            <a:chOff x="-425222" y="4494808"/>
            <a:chExt cx="4528656" cy="41313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F7EDB6-C22D-9A49-8039-7303F5D2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35887" y="4494808"/>
              <a:ext cx="3166083" cy="34732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A4A688-4A07-0A4B-9163-7142C11D487B}"/>
                </a:ext>
              </a:extLst>
            </p:cNvPr>
            <p:cNvSpPr txBox="1"/>
            <p:nvPr/>
          </p:nvSpPr>
          <p:spPr>
            <a:xfrm>
              <a:off x="-425222" y="8291873"/>
              <a:ext cx="4528656" cy="334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Euclid" panose="02020503060505020303" pitchFamily="18" charset="0"/>
                </a:rPr>
                <a:t>Stability region for double contact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73D1C27-DC0B-A74E-A702-D499D1577618}"/>
              </a:ext>
            </a:extLst>
          </p:cNvPr>
          <p:cNvSpPr txBox="1"/>
          <p:nvPr/>
        </p:nvSpPr>
        <p:spPr>
          <a:xfrm>
            <a:off x="6042211" y="597909"/>
            <a:ext cx="316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uclid" panose="02020503060505020303" pitchFamily="18" charset="0"/>
              </a:rPr>
              <a:t>Euler-</a:t>
            </a:r>
            <a:r>
              <a:rPr lang="en-US" sz="2400" dirty="0" err="1">
                <a:latin typeface="Euclid" panose="02020503060505020303" pitchFamily="18" charset="0"/>
              </a:rPr>
              <a:t>Savary</a:t>
            </a:r>
            <a:r>
              <a:rPr lang="en-US" sz="2400" dirty="0">
                <a:latin typeface="Euclid" panose="02020503060505020303" pitchFamily="18" charset="0"/>
              </a:rPr>
              <a:t> equation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5E950C-D186-59FA-85A7-3AE9A307E9CA}"/>
              </a:ext>
            </a:extLst>
          </p:cNvPr>
          <p:cNvSpPr txBox="1"/>
          <p:nvPr/>
        </p:nvSpPr>
        <p:spPr>
          <a:xfrm>
            <a:off x="-111654" y="-66159"/>
            <a:ext cx="14519323" cy="5358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Euclid" panose="02020503060505020303" pitchFamily="18" charset="0"/>
              </a:rPr>
              <a:t>Static Stability: Calculation behind Curvature theory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49127-696E-F63B-D210-038998D6B1F2}"/>
              </a:ext>
            </a:extLst>
          </p:cNvPr>
          <p:cNvSpPr txBox="1"/>
          <p:nvPr/>
        </p:nvSpPr>
        <p:spPr>
          <a:xfrm>
            <a:off x="59634" y="8237537"/>
            <a:ext cx="14118272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 err="1">
                <a:effectLst/>
                <a:latin typeface="Euclid" panose="02020503060505020303" pitchFamily="18" charset="0"/>
              </a:rPr>
              <a:t>Dijksman</a:t>
            </a:r>
            <a:r>
              <a:rPr lang="en-IN" b="0" i="0" dirty="0">
                <a:effectLst/>
                <a:latin typeface="Euclid" panose="02020503060505020303" pitchFamily="18" charset="0"/>
              </a:rPr>
              <a:t>, E. A., 1976, Motion Geometry of Mechanisms CUP </a:t>
            </a:r>
            <a:r>
              <a:rPr lang="en-IN" b="0" i="0" dirty="0" err="1">
                <a:effectLst/>
                <a:latin typeface="Euclid" panose="02020503060505020303" pitchFamily="18" charset="0"/>
              </a:rPr>
              <a:t>Archiv</a:t>
            </a:r>
            <a:endParaRPr lang="en-IN" b="0" i="0" dirty="0">
              <a:effectLst/>
              <a:latin typeface="Euclid" panose="020205030605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latin typeface="Euclid" panose="02020503060505020303" pitchFamily="18" charset="0"/>
              </a:rPr>
              <a:t>Hartenberg</a:t>
            </a:r>
            <a:r>
              <a:rPr lang="en-IN" dirty="0">
                <a:latin typeface="Euclid" panose="02020503060505020303" pitchFamily="18" charset="0"/>
              </a:rPr>
              <a:t>, R., and </a:t>
            </a:r>
            <a:r>
              <a:rPr lang="en-IN" dirty="0" err="1">
                <a:latin typeface="Euclid" panose="02020503060505020303" pitchFamily="18" charset="0"/>
              </a:rPr>
              <a:t>Danavit</a:t>
            </a:r>
            <a:r>
              <a:rPr lang="en-IN" dirty="0">
                <a:latin typeface="Euclid" panose="02020503060505020303" pitchFamily="18" charset="0"/>
              </a:rPr>
              <a:t>, J., 1964, Kinematic Synthesis of Linkages New York: McGraw-Hill.</a:t>
            </a:r>
            <a:endParaRPr lang="en-US" dirty="0">
              <a:latin typeface="Euclid" panose="020205030605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7BD926-5F1E-26ED-5919-55A5154BBAB4}"/>
                  </a:ext>
                </a:extLst>
              </p:cNvPr>
              <p:cNvSpPr txBox="1"/>
              <p:nvPr/>
            </p:nvSpPr>
            <p:spPr>
              <a:xfrm>
                <a:off x="8096574" y="1182178"/>
                <a:ext cx="3836895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7BD926-5F1E-26ED-5919-55A5154BB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574" y="1182178"/>
                <a:ext cx="3836895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84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4963E1-5923-0D43-A181-7F280A02C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329" y="1894174"/>
            <a:ext cx="5453436" cy="5888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A05757-99AF-6B40-A89A-2B12AC2D459D}"/>
                  </a:ext>
                </a:extLst>
              </p:cNvPr>
              <p:cNvSpPr txBox="1"/>
              <p:nvPr/>
            </p:nvSpPr>
            <p:spPr>
              <a:xfrm>
                <a:off x="394448" y="1350541"/>
                <a:ext cx="7537871" cy="6298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000" dirty="0">
                    <a:latin typeface="Euclid" panose="02020503060505020303" pitchFamily="18" charset="0"/>
                  </a:rPr>
                  <a:t>Instantaneous Radius of Curvature (IRC), of Centre of Gravity (CG) calculated as     IRC : </a:t>
                </a:r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𝑪𝑮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  <m:sup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𝑪𝑮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IN" sz="2400" b="1" dirty="0">
                    <a:latin typeface="Euclid" panose="020205030605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b="1" i="0" dirty="0">
                  <a:latin typeface="Euclid" panose="02020503060505020303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𝑪𝑮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IN" sz="2000" b="1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IN" sz="2000" dirty="0">
                    <a:latin typeface="Euclid" panose="02020503060505020303" pitchFamily="18" charset="0"/>
                  </a:rPr>
                  <a:t>linear velocity  along an axis perpendicular to equilibrium line 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b="1" dirty="0">
                    <a:latin typeface="Euclid" panose="020205030605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𝑪𝑮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IN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latin typeface="Euclid" panose="02020503060505020303" pitchFamily="18" charset="0"/>
                  </a:rPr>
                  <a:t>: </a:t>
                </a:r>
                <a:r>
                  <a:rPr lang="en-IN" sz="2000" dirty="0">
                    <a:latin typeface="Euclid" panose="02020503060505020303" pitchFamily="18" charset="0"/>
                  </a:rPr>
                  <a:t>linear acceleration along equilibrium line </a:t>
                </a:r>
              </a:p>
              <a:p>
                <a:pPr>
                  <a:lnSpc>
                    <a:spcPct val="150000"/>
                  </a:lnSpc>
                </a:pPr>
                <a:endParaRPr lang="en-IN" sz="2000" dirty="0">
                  <a:latin typeface="Euclid" panose="0202050306050502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sz="2000" dirty="0">
                    <a:latin typeface="Euclid" panose="02020503060505020303" pitchFamily="18" charset="0"/>
                  </a:rPr>
                  <a:t>Den(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IN" sz="2000" dirty="0">
                    <a:latin typeface="Euclid" panose="02020503060505020303" pitchFamily="18" charset="0"/>
                  </a:rPr>
                  <a:t>)= denominator of </a:t>
                </a:r>
                <a14:m>
                  <m:oMath xmlns:m="http://schemas.openxmlformats.org/officeDocument/2006/math">
                    <m:r>
                      <a:rPr lang="en-IN" sz="2000" b="1" i="1"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endParaRPr lang="en-IN" sz="2000" dirty="0">
                  <a:latin typeface="Euclid" panose="0202050306050502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sz="20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IN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IN" sz="20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IN" sz="2000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IN" sz="20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l-GR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l-GR" sz="2000" i="1" dirty="0">
                        <a:latin typeface="Cambria Math" panose="02040503050406030204" pitchFamily="18" charset="0"/>
                      </a:rPr>
                      <m:t> −2</m:t>
                    </m:r>
                    <m:sSub>
                      <m:sSubPr>
                        <m:ctrlPr>
                          <a:rPr lang="en-IN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IN" sz="2000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I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0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sz="2000" i="1" dirty="0">
                        <a:latin typeface="Cambria Math" panose="02040503050406030204" pitchFamily="18" charset="0"/>
                      </a:rPr>
                      <m:t> + 1 −</m:t>
                    </m:r>
                    <m:r>
                      <a:rPr lang="en-IN" sz="20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IN" sz="2000" i="1" dirty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IN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IN" sz="2000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IN" sz="2000" i="1" dirty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IN" sz="2000" i="1" dirty="0">
                        <a:latin typeface="Cambria Math" panose="02040503050406030204" pitchFamily="18" charset="0"/>
                      </a:rPr>
                      <m:t> ).</m:t>
                    </m:r>
                  </m:oMath>
                </a14:m>
                <a:endParaRPr lang="en-IN" sz="2000" dirty="0">
                  <a:latin typeface="Euclid" panose="0202050306050502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IN" sz="2000" dirty="0">
                  <a:latin typeface="Euclid" panose="02020503060505020303" pitchFamily="18" charset="0"/>
                </a:endParaRPr>
              </a:p>
              <a:p>
                <a:r>
                  <a:rPr lang="en-US" sz="2000" dirty="0"/>
                  <a:t>Twist: {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0,0,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,0</m:t>
                    </m:r>
                  </m:oMath>
                </a14:m>
                <a:r>
                  <a:rPr lang="en-US" sz="2000" dirty="0"/>
                  <a:t>}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000" dirty="0">
                  <a:latin typeface="Euclid" panose="0202050306050502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IN" dirty="0">
                  <a:latin typeface="Euclid" panose="02020503060505020303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A05757-99AF-6B40-A89A-2B12AC2D4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48" y="1350541"/>
                <a:ext cx="7537871" cy="6298455"/>
              </a:xfrm>
              <a:prstGeom prst="rect">
                <a:avLst/>
              </a:prstGeom>
              <a:blipFill>
                <a:blip r:embed="rId3"/>
                <a:stretch>
                  <a:fillRect l="-1010" r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B47F6B-0B2E-FF47-9E5D-9E1A837155CA}"/>
                  </a:ext>
                </a:extLst>
              </p:cNvPr>
              <p:cNvSpPr txBox="1"/>
              <p:nvPr/>
            </p:nvSpPr>
            <p:spPr>
              <a:xfrm>
                <a:off x="10311350" y="7667711"/>
                <a:ext cx="20967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Euclid" panose="02020503060505020303" pitchFamily="18" charset="0"/>
                  </a:rPr>
                  <a:t>Den(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b="1" dirty="0">
                    <a:latin typeface="Euclid" panose="02020503060505020303" pitchFamily="18" charset="0"/>
                  </a:rPr>
                  <a:t>) vs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b="1" dirty="0">
                    <a:latin typeface="Euclid" panose="020205030605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B47F6B-0B2E-FF47-9E5D-9E1A83715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350" y="7667711"/>
                <a:ext cx="2096757" cy="461665"/>
              </a:xfrm>
              <a:prstGeom prst="rect">
                <a:avLst/>
              </a:prstGeom>
              <a:blipFill>
                <a:blip r:embed="rId4"/>
                <a:stretch>
                  <a:fillRect l="-4217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51430A0-BA9F-C730-3F40-C3A372083912}"/>
              </a:ext>
            </a:extLst>
          </p:cNvPr>
          <p:cNvSpPr txBox="1"/>
          <p:nvPr/>
        </p:nvSpPr>
        <p:spPr>
          <a:xfrm>
            <a:off x="-111654" y="-66159"/>
            <a:ext cx="14519323" cy="5358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Euclid" panose="02020503060505020303" pitchFamily="18" charset="0"/>
              </a:rPr>
              <a:t>Static Stability: Calculation behind stability of single contact system</a:t>
            </a:r>
          </a:p>
        </p:txBody>
      </p:sp>
    </p:spTree>
    <p:extLst>
      <p:ext uri="{BB962C8B-B14F-4D97-AF65-F5344CB8AC3E}">
        <p14:creationId xmlns:p14="http://schemas.microsoft.com/office/powerpoint/2010/main" val="227462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227DB7-2150-184C-91B2-170CD76E0AD4}"/>
              </a:ext>
            </a:extLst>
          </p:cNvPr>
          <p:cNvGrpSpPr/>
          <p:nvPr/>
        </p:nvGrpSpPr>
        <p:grpSpPr>
          <a:xfrm>
            <a:off x="1906545" y="771612"/>
            <a:ext cx="8023030" cy="6956419"/>
            <a:chOff x="1906545" y="771612"/>
            <a:chExt cx="8023030" cy="695641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8C8D8A-7C1F-ED45-A0B9-61E9C621744F}"/>
                </a:ext>
              </a:extLst>
            </p:cNvPr>
            <p:cNvGrpSpPr/>
            <p:nvPr/>
          </p:nvGrpSpPr>
          <p:grpSpPr>
            <a:xfrm>
              <a:off x="1906545" y="771612"/>
              <a:ext cx="8023030" cy="6956419"/>
              <a:chOff x="2039984" y="-11327"/>
              <a:chExt cx="6792732" cy="5889681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732255D-6E96-F94B-9B05-AC1EF2D63414}"/>
                  </a:ext>
                </a:extLst>
              </p:cNvPr>
              <p:cNvGrpSpPr/>
              <p:nvPr/>
            </p:nvGrpSpPr>
            <p:grpSpPr>
              <a:xfrm>
                <a:off x="2039984" y="-11327"/>
                <a:ext cx="6792732" cy="5889681"/>
                <a:chOff x="1125583" y="-2148667"/>
                <a:chExt cx="8686800" cy="7942217"/>
              </a:xfrm>
            </p:grpSpPr>
            <p:pic>
              <p:nvPicPr>
                <p:cNvPr id="6" name="Picture 5" descr="A screenshot of a video game&#10;&#10;Description automatically generated">
                  <a:extLst>
                    <a:ext uri="{FF2B5EF4-FFF2-40B4-BE49-F238E27FC236}">
                      <a16:creationId xmlns:a16="http://schemas.microsoft.com/office/drawing/2014/main" id="{ED5233F8-C9AD-DC4F-AABE-E613E48845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25583" y="1263650"/>
                  <a:ext cx="8686800" cy="4330700"/>
                </a:xfrm>
                <a:prstGeom prst="rect">
                  <a:avLst/>
                </a:prstGeom>
              </p:spPr>
            </p:pic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D353A21D-0E48-2142-A09A-F7FF56FD3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95406" y="-2148667"/>
                  <a:ext cx="0" cy="794221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37C24EA-4C0C-3C4A-8B60-9DD4E3A87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65863" y="-862149"/>
                  <a:ext cx="2329543" cy="600891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BBE0F96A-F399-0145-B9C6-889BD7DFA2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695406" y="-862149"/>
                  <a:ext cx="2058488" cy="55364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7FC29DF-4347-B84C-BFD2-13A45EBD9AA9}"/>
                  </a:ext>
                </a:extLst>
              </p:cNvPr>
              <p:cNvSpPr/>
              <p:nvPr/>
            </p:nvSpPr>
            <p:spPr>
              <a:xfrm>
                <a:off x="3851189" y="988705"/>
                <a:ext cx="3564000" cy="356400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26"/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0BAEF52-BAD4-8D4E-9447-9ED5CA7D4B7A}"/>
                </a:ext>
              </a:extLst>
            </p:cNvPr>
            <p:cNvSpPr/>
            <p:nvPr/>
          </p:nvSpPr>
          <p:spPr>
            <a:xfrm>
              <a:off x="6053616" y="6062933"/>
              <a:ext cx="158959" cy="1536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EB5D51-D308-5D46-BD14-794739784421}"/>
                  </a:ext>
                </a:extLst>
              </p:cNvPr>
              <p:cNvSpPr txBox="1"/>
              <p:nvPr/>
            </p:nvSpPr>
            <p:spPr>
              <a:xfrm>
                <a:off x="10521923" y="1385488"/>
                <a:ext cx="3878283" cy="295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=0.334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49.07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endParaRPr lang="en-US" sz="2400" b="0" dirty="0"/>
              </a:p>
              <a:p>
                <a:endParaRPr lang="en-US" sz="24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EB5D51-D308-5D46-BD14-79473978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1923" y="1385488"/>
                <a:ext cx="3878283" cy="29546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B52BD7-1DFF-2E4C-A087-5D256C18CD27}"/>
              </a:ext>
            </a:extLst>
          </p:cNvPr>
          <p:cNvCxnSpPr>
            <a:cxnSpLocks/>
          </p:cNvCxnSpPr>
          <p:nvPr/>
        </p:nvCxnSpPr>
        <p:spPr>
          <a:xfrm flipH="1">
            <a:off x="2781557" y="1445983"/>
            <a:ext cx="1934313" cy="4849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11AF76-ACE5-684C-B00A-A5617169E4B4}"/>
              </a:ext>
            </a:extLst>
          </p:cNvPr>
          <p:cNvCxnSpPr>
            <a:cxnSpLocks/>
          </p:cNvCxnSpPr>
          <p:nvPr/>
        </p:nvCxnSpPr>
        <p:spPr>
          <a:xfrm>
            <a:off x="7506226" y="1502574"/>
            <a:ext cx="1885115" cy="48542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7839C-9DEC-174E-B53F-5B162D976998}"/>
              </a:ext>
            </a:extLst>
          </p:cNvPr>
          <p:cNvCxnSpPr>
            <a:stCxn id="25" idx="0"/>
          </p:cNvCxnSpPr>
          <p:nvPr/>
        </p:nvCxnSpPr>
        <p:spPr>
          <a:xfrm flipH="1" flipV="1">
            <a:off x="4727554" y="1445983"/>
            <a:ext cx="1422997" cy="506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D7035-9D53-9A48-AC5C-CCF3489540F7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6150551" y="1445983"/>
            <a:ext cx="1611430" cy="506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7B8DB0-7BAB-994E-BDA3-8A081AE6293E}"/>
                  </a:ext>
                </a:extLst>
              </p:cNvPr>
              <p:cNvSpPr txBox="1"/>
              <p:nvPr/>
            </p:nvSpPr>
            <p:spPr>
              <a:xfrm>
                <a:off x="2788713" y="2990274"/>
                <a:ext cx="14746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7B8DB0-7BAB-994E-BDA3-8A081AE62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713" y="2990274"/>
                <a:ext cx="14746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B320F4C-697A-7E44-A0E9-3A0F75B8676A}"/>
                  </a:ext>
                </a:extLst>
              </p:cNvPr>
              <p:cNvSpPr txBox="1"/>
              <p:nvPr/>
            </p:nvSpPr>
            <p:spPr>
              <a:xfrm>
                <a:off x="7862543" y="3000125"/>
                <a:ext cx="14746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B320F4C-697A-7E44-A0E9-3A0F75B86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543" y="3000125"/>
                <a:ext cx="14746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E7655FF-99E5-E149-814E-74691D1187C1}"/>
              </a:ext>
            </a:extLst>
          </p:cNvPr>
          <p:cNvCxnSpPr>
            <a:cxnSpLocks/>
          </p:cNvCxnSpPr>
          <p:nvPr/>
        </p:nvCxnSpPr>
        <p:spPr>
          <a:xfrm>
            <a:off x="6515985" y="1952769"/>
            <a:ext cx="0" cy="42095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AEDA68-C83F-5249-A367-01B3905576C8}"/>
                  </a:ext>
                </a:extLst>
              </p:cNvPr>
              <p:cNvSpPr txBox="1"/>
              <p:nvPr/>
            </p:nvSpPr>
            <p:spPr>
              <a:xfrm>
                <a:off x="6079381" y="2761140"/>
                <a:ext cx="14746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𝑙𝑖𝑚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AEDA68-C83F-5249-A367-01B390557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381" y="2761140"/>
                <a:ext cx="14746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C8EEBC-C94A-E04A-932A-AC14C6A8A69C}"/>
                  </a:ext>
                </a:extLst>
              </p:cNvPr>
              <p:cNvSpPr txBox="1"/>
              <p:nvPr/>
            </p:nvSpPr>
            <p:spPr>
              <a:xfrm>
                <a:off x="11123660" y="3595859"/>
                <a:ext cx="26172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𝑙𝑖𝑚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=.239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C8EEBC-C94A-E04A-932A-AC14C6A8A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3660" y="3595859"/>
                <a:ext cx="2617228" cy="461665"/>
              </a:xfrm>
              <a:prstGeom prst="rect">
                <a:avLst/>
              </a:prstGeom>
              <a:blipFill>
                <a:blip r:embed="rId7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CA78875-EFD2-C446-9030-D289CF69C15F}"/>
              </a:ext>
            </a:extLst>
          </p:cNvPr>
          <p:cNvSpPr txBox="1"/>
          <p:nvPr/>
        </p:nvSpPr>
        <p:spPr>
          <a:xfrm>
            <a:off x="11277600" y="5719482"/>
            <a:ext cx="119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8"/>
              </a:rPr>
              <a:t>Stability</a:t>
            </a:r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E99719-ECF8-FE4C-9D57-DC541CEED035}"/>
              </a:ext>
            </a:extLst>
          </p:cNvPr>
          <p:cNvSpPr txBox="1"/>
          <p:nvPr/>
        </p:nvSpPr>
        <p:spPr>
          <a:xfrm>
            <a:off x="3196629" y="8055649"/>
            <a:ext cx="663871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Euclid" panose="02020503060505020303" pitchFamily="18" charset="0"/>
              </a:rPr>
              <a:t>Static stability of two contact system</a:t>
            </a:r>
          </a:p>
          <a:p>
            <a:endParaRPr lang="en-US" sz="2800" b="1" dirty="0">
              <a:latin typeface="Euclid" panose="02020503060505020303" pitchFamily="18" charset="0"/>
            </a:endParaRP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6AD32C-6A11-201C-5251-7C8A27472F01}"/>
              </a:ext>
            </a:extLst>
          </p:cNvPr>
          <p:cNvSpPr txBox="1"/>
          <p:nvPr/>
        </p:nvSpPr>
        <p:spPr>
          <a:xfrm>
            <a:off x="-111654" y="-66159"/>
            <a:ext cx="14519323" cy="5358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Euclid" panose="02020503060505020303" pitchFamily="18" charset="0"/>
              </a:rPr>
              <a:t>Static Stability: Calculation behind simulation</a:t>
            </a:r>
          </a:p>
        </p:txBody>
      </p:sp>
    </p:spTree>
    <p:extLst>
      <p:ext uri="{BB962C8B-B14F-4D97-AF65-F5344CB8AC3E}">
        <p14:creationId xmlns:p14="http://schemas.microsoft.com/office/powerpoint/2010/main" val="428317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5808767C-1ED9-864F-8059-4F5BDF7AF861}"/>
              </a:ext>
            </a:extLst>
          </p:cNvPr>
          <p:cNvSpPr txBox="1"/>
          <p:nvPr/>
        </p:nvSpPr>
        <p:spPr>
          <a:xfrm>
            <a:off x="-111654" y="-66159"/>
            <a:ext cx="14519323" cy="5358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Euclid" panose="02020503060505020303" pitchFamily="18" charset="0"/>
              </a:rPr>
              <a:t>Dynamic Stability: Centroidal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E7889AE-D163-D270-D571-038952EBAEB2}"/>
                  </a:ext>
                </a:extLst>
              </p:cNvPr>
              <p:cNvSpPr txBox="1"/>
              <p:nvPr/>
            </p:nvSpPr>
            <p:spPr>
              <a:xfrm>
                <a:off x="-21280" y="2423751"/>
                <a:ext cx="14442771" cy="5932201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marL="285752" indent="-28575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acc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I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IN" sz="28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I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I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dirty="0">
                    <a:latin typeface="Euclid" panose="020205030605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28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b="1" i="1" dirty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acc>
                      </m:e>
                      <m:sub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IN" sz="2800" b="1" i="1" dirty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IN" sz="28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acc>
                    <m:r>
                      <a:rPr lang="en-US" sz="2800" b="1" i="1" dirty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IN" sz="2800" b="1" dirty="0">
                    <a:latin typeface="Euclid" panose="02020503060505020303" pitchFamily="18" charset="0"/>
                  </a:rPr>
                  <a:t> 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sz="2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IN" sz="2800" b="1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800" b="1" i="1" dirty="0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</m:acc>
                          </m:e>
                          <m:sub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  <m:sup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𝝐</m:t>
                        </m:r>
                        <m:sSubSup>
                          <m:sSubSupPr>
                            <m:ctrlPr>
                              <a:rPr lang="en-IN" sz="2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IN" sz="2800" b="1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800" b="1" i="1" dirty="0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</m:acc>
                          </m:e>
                          <m:sub>
                            <m:r>
                              <a:rPr lang="en-IN" sz="2800" b="1" i="1" dirty="0">
                                <a:latin typeface="Cambria Math" panose="02040503050406030204" pitchFamily="18" charset="0"/>
                              </a:rPr>
                              <m:t>𝝎</m:t>
                            </m:r>
                          </m:sub>
                          <m:sup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800" b="1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r>
                  <a:rPr lang="en-IN" sz="2800" b="1" dirty="0">
                    <a:latin typeface="Euclid" panose="02020503060505020303" pitchFamily="18" charset="0"/>
                  </a:rPr>
                  <a:t>  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1" dirty="0">
                    <a:latin typeface="Euclid" panose="02020503060505020303" pitchFamily="18" charset="0"/>
                  </a:rPr>
                  <a:t>)</a:t>
                </a:r>
              </a:p>
              <a:p>
                <a:endParaRPr lang="en-IN" sz="2800" b="1" i="1" dirty="0">
                  <a:latin typeface="Euclid" panose="02020503060505020303" pitchFamily="18" charset="0"/>
                </a:endParaRPr>
              </a:p>
              <a:p>
                <a:r>
                  <a:rPr lang="en-IN" sz="2800" b="1" i="1" dirty="0">
                    <a:latin typeface="Euclid" panose="02020503060505020303" pitchFamily="18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800" b="1" dirty="0">
                    <a:latin typeface="Euclid" panose="02020503060505020303" pitchFamily="18" charset="0"/>
                  </a:rPr>
                  <a:t> </a:t>
                </a:r>
                <a:r>
                  <a:rPr lang="en-IN" sz="2800" dirty="0">
                    <a:latin typeface="Euclid" panose="02020503060505020303" pitchFamily="18" charset="0"/>
                  </a:rPr>
                  <a:t>Joint velocity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IN" sz="2800" dirty="0">
                    <a:latin typeface="Euclid" panose="02020503060505020303" pitchFamily="18" charset="0"/>
                  </a:rPr>
                  <a:t>: linear momentum </a:t>
                </a:r>
                <a:r>
                  <a:rPr lang="en-IN" sz="2800" b="1" i="1" dirty="0">
                    <a:latin typeface="Euclid" panose="02020503060505020303" pitchFamily="18" charset="0"/>
                  </a:rPr>
                  <a:t>L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IN" sz="2800" dirty="0">
                    <a:latin typeface="Euclid" panose="02020503060505020303" pitchFamily="18" charset="0"/>
                  </a:rPr>
                  <a:t>angular momentum</a:t>
                </a:r>
              </a:p>
              <a:p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acc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IN" sz="28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sz="2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800" b="1" i="1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sz="28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1" i="1">
                                            <a:latin typeface="Cambria Math" panose="02040503050406030204" pitchFamily="18" charset="0"/>
                                          </a:rPr>
                                          <m:t>𝑪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en-IN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800" b="1" i="1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sz="2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1" i="1">
                                            <a:latin typeface="Cambria Math" panose="02040503050406030204" pitchFamily="18" charset="0"/>
                                          </a:rPr>
                                          <m:t>𝑪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en-IN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800" b="1" i="1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sz="28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 …</m:t>
                            </m:r>
                            <m:sSub>
                              <m:sSubPr>
                                <m:ctrlPr>
                                  <a:rPr lang="en-IN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1" i="1">
                                            <a:latin typeface="Cambria Math" panose="02040503050406030204" pitchFamily="18" charset="0"/>
                                          </a:rPr>
                                          <m:t>𝑪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en-IN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800" b="1" i="1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sz="28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IN" sz="2800" dirty="0">
                    <a:latin typeface="Euclid" panose="02020503060505020303" pitchFamily="18" charset="0"/>
                  </a:rPr>
                  <a:t>: block row matrix </a:t>
                </a:r>
              </a:p>
              <a:p>
                <a:endParaRPr lang="en-US" sz="2800" b="1" i="1" dirty="0">
                  <a:latin typeface="Euclid" panose="0202050306050502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IN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acc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IN" sz="2800" dirty="0">
                    <a:latin typeface="Euclid" panose="02020503060505020303" pitchFamily="18" charset="0"/>
                  </a:rPr>
                  <a:t> Dual inertia matrix.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</m:acc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8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800" b="1" i="1">
                        <a:latin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N" sz="2800" b="1" dirty="0">
                    <a:latin typeface="Euclid" panose="02020503060505020303" pitchFamily="18" charset="0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IN" sz="2800" dirty="0">
                    <a:latin typeface="Euclid" panose="02020503060505020303" pitchFamily="18" charset="0"/>
                  </a:rPr>
                  <a:t>: vector from reference point to CG of </a:t>
                </a:r>
                <a14:m>
                  <m:oMath xmlns:m="http://schemas.openxmlformats.org/officeDocument/2006/math">
                    <m:r>
                      <a:rPr lang="en-IN" sz="28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800" dirty="0">
                    <a:latin typeface="Euclid" panose="02020503060505020303" pitchFamily="18" charset="0"/>
                  </a:rPr>
                  <a:t>-</a:t>
                </a:r>
                <a:r>
                  <a:rPr lang="en-IN" sz="2800" dirty="0" err="1">
                    <a:latin typeface="Euclid" panose="02020503060505020303" pitchFamily="18" charset="0"/>
                  </a:rPr>
                  <a:t>th</a:t>
                </a:r>
                <a:r>
                  <a:rPr lang="en-IN" sz="2800" dirty="0">
                    <a:latin typeface="Euclid" panose="02020503060505020303" pitchFamily="18" charset="0"/>
                  </a:rPr>
                  <a:t> link,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8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acc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IN" sz="2800" dirty="0">
                    <a:latin typeface="Euclid" panose="02020503060505020303" pitchFamily="18" charset="0"/>
                  </a:rPr>
                  <a:t>Dual </a:t>
                </a:r>
                <a:r>
                  <a:rPr lang="en-IN" sz="2800" dirty="0" err="1">
                    <a:latin typeface="Euclid" panose="02020503060505020303" pitchFamily="18" charset="0"/>
                  </a:rPr>
                  <a:t>DeNOC</a:t>
                </a:r>
                <a:r>
                  <a:rPr lang="en-IN" sz="2800" dirty="0">
                    <a:latin typeface="Euclid" panose="02020503060505020303" pitchFamily="18" charset="0"/>
                  </a:rPr>
                  <a:t> (De-Coupled Natural Orthogonal)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2800" dirty="0">
                  <a:latin typeface="Euclid" panose="02020503060505020303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latin typeface="Euclid" panose="02020503060505020303" pitchFamily="18" charset="0"/>
                  </a:rPr>
                  <a:t>Stance Stability condition: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acc>
                    <m:r>
                      <a:rPr lang="en-US" sz="28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b="1" dirty="0">
                    <a:latin typeface="Euclid" panose="02020503060505020303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acc>
                  </m:oMath>
                </a14:m>
                <a:r>
                  <a:rPr lang="en-US" sz="2800" b="1" dirty="0">
                    <a:latin typeface="Euclid" panose="02020503060505020303" pitchFamily="18" charset="0"/>
                  </a:rPr>
                  <a:t> minimum;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𝜹</m:t>
                    </m:r>
                    <m:acc>
                      <m:accPr>
                        <m:chr m:val="̇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acc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𝜹</m:t>
                    </m:r>
                    <m:acc>
                      <m:accPr>
                        <m:chr m:val="̇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acc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𝐦𝐢𝐧𝐢𝐦𝐮𝐦</m:t>
                    </m:r>
                  </m:oMath>
                </a14:m>
                <a:r>
                  <a:rPr lang="en-US" sz="2800" b="1" dirty="0">
                    <a:latin typeface="Euclid" panose="02020503060505020303" pitchFamily="18" charset="0"/>
                  </a:rPr>
                  <a:t> otherwise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b="1" dirty="0">
                  <a:latin typeface="Euclid" panose="02020503060505020303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latin typeface="Euclid" panose="02020503060505020303" pitchFamily="18" charset="0"/>
                  </a:rPr>
                  <a:t>Advantage: Multiple solutions in joint space for stability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E7889AE-D163-D270-D571-038952EBA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280" y="2423751"/>
                <a:ext cx="14442771" cy="5932201"/>
              </a:xfrm>
              <a:prstGeom prst="rect">
                <a:avLst/>
              </a:prstGeom>
              <a:blipFill>
                <a:blip r:embed="rId2"/>
                <a:stretch>
                  <a:fillRect l="-791" t="-11111" b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017120FA-2AFE-FBA4-123A-2A3944D340C1}"/>
              </a:ext>
            </a:extLst>
          </p:cNvPr>
          <p:cNvSpPr txBox="1"/>
          <p:nvPr/>
        </p:nvSpPr>
        <p:spPr>
          <a:xfrm>
            <a:off x="-21280" y="1877699"/>
            <a:ext cx="5182343" cy="52322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IN" sz="2800" b="1" dirty="0">
                <a:latin typeface="Euclid" panose="02020503060505020303" pitchFamily="18" charset="0"/>
              </a:rPr>
              <a:t>Dual Centroidal Momentum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1E193-F571-3F8A-8CCA-CA8F6B47B13B}"/>
              </a:ext>
            </a:extLst>
          </p:cNvPr>
          <p:cNvSpPr txBox="1"/>
          <p:nvPr/>
        </p:nvSpPr>
        <p:spPr>
          <a:xfrm>
            <a:off x="0" y="492704"/>
            <a:ext cx="14400213" cy="13849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Euclid" panose="02020503060505020303" pitchFamily="18" charset="0"/>
              </a:rPr>
              <a:t>Introducing Dual Algebra to derive Principal Centroidal momentum: utilized in control</a:t>
            </a:r>
          </a:p>
          <a:p>
            <a:endParaRPr lang="en-US" sz="2800" dirty="0">
              <a:latin typeface="Euclid" panose="02020503060505020303" pitchFamily="18" charset="0"/>
            </a:endParaRPr>
          </a:p>
          <a:p>
            <a:r>
              <a:rPr lang="en-US" sz="2800" dirty="0">
                <a:latin typeface="Euclid" panose="02020503060505020303" pitchFamily="18" charset="0"/>
              </a:rPr>
              <a:t> (Motivation: </a:t>
            </a:r>
            <a:r>
              <a:rPr lang="en-IN" sz="2800" dirty="0">
                <a:latin typeface="Euclid" panose="02020503060505020303" pitchFamily="18" charset="0"/>
              </a:rPr>
              <a:t>Bandyopadhyay et al. 2004</a:t>
            </a:r>
            <a:r>
              <a:rPr lang="en-US" sz="2800" dirty="0">
                <a:latin typeface="Euclid" panose="02020503060505020303" pitchFamily="18" charset="0"/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FD446-8FE7-E056-E3C6-FDE153CC11DF}"/>
              </a:ext>
            </a:extLst>
          </p:cNvPr>
          <p:cNvSpPr txBox="1"/>
          <p:nvPr/>
        </p:nvSpPr>
        <p:spPr>
          <a:xfrm>
            <a:off x="0" y="8355952"/>
            <a:ext cx="14442771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342880" indent="-342880">
              <a:buFont typeface="Arial" panose="020B0604020202020204" pitchFamily="34" charset="0"/>
              <a:buChar char="•"/>
            </a:pPr>
            <a:r>
              <a:rPr lang="en-IN" sz="2000" dirty="0">
                <a:latin typeface="Euclid" panose="02020503060505020303" pitchFamily="18" charset="0"/>
              </a:rPr>
              <a:t>Bandyopadhyay, Sandipan, and </a:t>
            </a:r>
            <a:r>
              <a:rPr lang="en-IN" sz="2000" dirty="0" err="1">
                <a:latin typeface="Euclid" panose="02020503060505020303" pitchFamily="18" charset="0"/>
              </a:rPr>
              <a:t>Ashitava</a:t>
            </a:r>
            <a:r>
              <a:rPr lang="en-IN" sz="2000" dirty="0">
                <a:latin typeface="Euclid" panose="02020503060505020303" pitchFamily="18" charset="0"/>
              </a:rPr>
              <a:t> Ghosal. "Analytical determination of principal twists in serial, parallel and hybrid manipulators using dual vectors and matrices." </a:t>
            </a:r>
            <a:r>
              <a:rPr lang="en-IN" sz="2000" i="1" dirty="0">
                <a:latin typeface="Euclid" panose="02020503060505020303" pitchFamily="18" charset="0"/>
              </a:rPr>
              <a:t>Mechanism and Machine Theory</a:t>
            </a:r>
            <a:r>
              <a:rPr lang="en-IN" sz="2000" dirty="0">
                <a:latin typeface="Euclid" panose="02020503060505020303" pitchFamily="18" charset="0"/>
              </a:rPr>
              <a:t> 39.12 (2004): 1289-1305.s</a:t>
            </a:r>
          </a:p>
        </p:txBody>
      </p:sp>
    </p:spTree>
    <p:extLst>
      <p:ext uri="{BB962C8B-B14F-4D97-AF65-F5344CB8AC3E}">
        <p14:creationId xmlns:p14="http://schemas.microsoft.com/office/powerpoint/2010/main" val="21330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" grpId="0" animBg="1"/>
      <p:bldP spid="4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F3678-AD6B-8241-9A95-8B7F4C0C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70149" y="7957322"/>
            <a:ext cx="3633192" cy="431256"/>
          </a:xfrm>
        </p:spPr>
        <p:txBody>
          <a:bodyPr/>
          <a:lstStyle/>
          <a:p>
            <a:fld id="{935D4D94-9426-BA49-8D86-839CE8E9CC6B}" type="slidenum">
              <a:rPr lang="en-US" smtClean="0">
                <a:latin typeface="Euclid" panose="02020503060505020303" pitchFamily="18" charset="0"/>
              </a:rPr>
              <a:t>27</a:t>
            </a:fld>
            <a:endParaRPr lang="en-US">
              <a:latin typeface="Euclid" panose="020205030605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04691-F1AE-9943-8DDA-BE91D29E791A}"/>
              </a:ext>
            </a:extLst>
          </p:cNvPr>
          <p:cNvSpPr txBox="1"/>
          <p:nvPr/>
        </p:nvSpPr>
        <p:spPr>
          <a:xfrm>
            <a:off x="87221" y="304144"/>
            <a:ext cx="14225770" cy="6740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780" b="1" dirty="0">
                <a:latin typeface="Euclid" panose="02020503060505020303" pitchFamily="18" charset="0"/>
              </a:rPr>
              <a:t>Centroidal Dynamics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90D299-6500-9A48-901E-010BD33F214B}"/>
              </a:ext>
            </a:extLst>
          </p:cNvPr>
          <p:cNvGrpSpPr/>
          <p:nvPr/>
        </p:nvGrpSpPr>
        <p:grpSpPr>
          <a:xfrm>
            <a:off x="236787" y="1169720"/>
            <a:ext cx="6402652" cy="6782726"/>
            <a:chOff x="158497" y="620807"/>
            <a:chExt cx="4834249" cy="554834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0FAF2B2-015F-8E4B-B995-8E3BFFCCA695}"/>
                </a:ext>
              </a:extLst>
            </p:cNvPr>
            <p:cNvGrpSpPr/>
            <p:nvPr/>
          </p:nvGrpSpPr>
          <p:grpSpPr>
            <a:xfrm>
              <a:off x="158497" y="620807"/>
              <a:ext cx="4693920" cy="5548345"/>
              <a:chOff x="0" y="638110"/>
              <a:chExt cx="5312709" cy="5616386"/>
            </a:xfrm>
          </p:grpSpPr>
          <p:pic>
            <p:nvPicPr>
              <p:cNvPr id="9" name="Picture 8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B28F1332-2A79-B443-9BE5-5484D5FDD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638110"/>
                <a:ext cx="5312709" cy="5616386"/>
              </a:xfrm>
              <a:prstGeom prst="rect">
                <a:avLst/>
              </a:prstGeom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CA0077F-0F9C-0847-8507-46CACFD19000}"/>
                  </a:ext>
                </a:extLst>
              </p:cNvPr>
              <p:cNvSpPr/>
              <p:nvPr/>
            </p:nvSpPr>
            <p:spPr>
              <a:xfrm>
                <a:off x="2292096" y="2590801"/>
                <a:ext cx="219365" cy="17486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26">
                  <a:latin typeface="Euclid" panose="02020503060505020303" pitchFamily="18" charset="0"/>
                </a:endParaRPr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B1A4E6-CFA3-EB41-B82A-9EC3F5E775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6002" y="1544065"/>
              <a:ext cx="798574" cy="10967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8E0723-9A69-4B46-989D-CBE4B535C44B}"/>
                </a:ext>
              </a:extLst>
            </p:cNvPr>
            <p:cNvSpPr txBox="1"/>
            <p:nvPr/>
          </p:nvSpPr>
          <p:spPr>
            <a:xfrm>
              <a:off x="2959685" y="1264361"/>
              <a:ext cx="2033061" cy="343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26" dirty="0">
                  <a:latin typeface="Euclid" panose="02020503060505020303" pitchFamily="18" charset="0"/>
                </a:rPr>
                <a:t>Centre of gravity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E25E6A-4B14-4642-BA12-7D6FE9F6ADA5}"/>
              </a:ext>
            </a:extLst>
          </p:cNvPr>
          <p:cNvGrpSpPr/>
          <p:nvPr/>
        </p:nvGrpSpPr>
        <p:grpSpPr>
          <a:xfrm>
            <a:off x="6714476" y="3499948"/>
            <a:ext cx="9621020" cy="5476034"/>
            <a:chOff x="306417" y="702171"/>
            <a:chExt cx="9576426" cy="4636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D05093A-40BD-1B40-B494-DFCB50AFEF94}"/>
                    </a:ext>
                  </a:extLst>
                </p:cNvPr>
                <p:cNvSpPr txBox="1"/>
                <p:nvPr/>
              </p:nvSpPr>
              <p:spPr>
                <a:xfrm>
                  <a:off x="306417" y="702171"/>
                  <a:ext cx="6566420" cy="3942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37502" indent="-337502">
                    <a:buFont typeface="Arial" panose="020B0604020202020204" pitchFamily="34" charset="0"/>
                    <a:buChar char="•"/>
                  </a:pPr>
                  <a:r>
                    <a:rPr lang="en-IN" sz="2362" dirty="0">
                      <a:latin typeface="Euclid" panose="02020503060505020303" pitchFamily="18" charset="0"/>
                    </a:rPr>
                    <a:t>Dual Momentum     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sz="2362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362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  <m:r>
                        <a:rPr lang="en-IN" sz="2362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62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362" b="1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362" b="1" i="1" dirty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</m:acc>
                        </m:e>
                        <m:sub>
                          <m:r>
                            <a:rPr lang="en-US" sz="2362" b="1" i="1" dirty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IN" sz="2362" b="1" i="1" dirty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IN" sz="2362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362" b="1" i="1" dirty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acc>
                    </m:oMath>
                  </a14:m>
                  <a:endParaRPr lang="en-IN" sz="2362" b="1" dirty="0">
                    <a:latin typeface="Euclid" panose="02020503060505020303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D05093A-40BD-1B40-B494-DFCB50AFE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417" y="702171"/>
                  <a:ext cx="6566420" cy="394291"/>
                </a:xfrm>
                <a:prstGeom prst="rect">
                  <a:avLst/>
                </a:prstGeom>
                <a:blipFill>
                  <a:blip r:embed="rId3"/>
                  <a:stretch>
                    <a:fillRect l="-1152" t="-15789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183FB58-7F5A-D742-95A0-5CD2FC20A17C}"/>
                    </a:ext>
                  </a:extLst>
                </p:cNvPr>
                <p:cNvSpPr txBox="1"/>
                <p:nvPr/>
              </p:nvSpPr>
              <p:spPr>
                <a:xfrm>
                  <a:off x="327363" y="1110616"/>
                  <a:ext cx="9555480" cy="4227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37502" indent="-337502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26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126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126" b="1" i="1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</m:acc>
                        </m:e>
                        <m:sub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IN" sz="2126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126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126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26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126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126" b="1" i="1"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126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2126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sz="2126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126" b="1" i="1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2126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2126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126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26" b="1" i="1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126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126" b="1" i="1">
                                              <a:latin typeface="Cambria Math" panose="02040503050406030204" pitchFamily="18" charset="0"/>
                                            </a:rPr>
                                            <m:t>𝑪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126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IN" sz="2126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126" b="1" i="1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2126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2126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126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26" b="1" i="1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126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126" b="1" i="1">
                                              <a:latin typeface="Cambria Math" panose="02040503050406030204" pitchFamily="18" charset="0"/>
                                            </a:rPr>
                                            <m:t>𝑪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126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IN" sz="2126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126" b="1" i="1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2126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IN" sz="2126" b="1" i="1"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sSub>
                                <m:sSubPr>
                                  <m:ctrlPr>
                                    <a:rPr lang="en-IN" sz="2126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126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126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126" b="1" i="1">
                                              <a:latin typeface="Cambria Math" panose="02040503050406030204" pitchFamily="18" charset="0"/>
                                            </a:rPr>
                                            <m:t>𝑪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126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IN" sz="2126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126" b="1" i="1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2126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IN" sz="2126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IN" sz="2126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126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IN" sz="2126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a14:m>
                  <a:r>
                    <a:rPr lang="en-IN" sz="2126" dirty="0">
                      <a:latin typeface="Euclid" panose="02020503060505020303" pitchFamily="18" charset="0"/>
                    </a:rPr>
                    <a:t>  : block row matrix </a:t>
                  </a:r>
                  <a:endParaRPr lang="en-US" sz="2126" b="1" i="1" dirty="0">
                    <a:latin typeface="Euclid" panose="02020503060505020303" pitchFamily="18" charset="0"/>
                  </a:endParaRPr>
                </a:p>
                <a:p>
                  <a:pPr marL="337502" indent="-337502">
                    <a:buFont typeface="Arial" panose="020B0604020202020204" pitchFamily="34" charset="0"/>
                    <a:buChar char="•"/>
                  </a:pPr>
                  <a:endParaRPr lang="en-IN" sz="2126" b="1" i="1" dirty="0">
                    <a:latin typeface="Euclid" panose="02020503060505020303" pitchFamily="18" charset="0"/>
                  </a:endParaRPr>
                </a:p>
                <a:p>
                  <a:pPr marL="337502" indent="-337502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126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IN" sz="2126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126" b="1" i="1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</m:acc>
                        </m:e>
                        <m:sub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126" i="1">
                          <a:latin typeface="Cambria Math" panose="02040503050406030204" pitchFamily="18" charset="0"/>
                        </a:rPr>
                        <m:t> :</m:t>
                      </m:r>
                    </m:oMath>
                  </a14:m>
                  <a:r>
                    <a:rPr lang="en-IN" sz="2126" dirty="0">
                      <a:latin typeface="Euclid" panose="02020503060505020303" pitchFamily="18" charset="0"/>
                    </a:rPr>
                    <a:t> Dual inertia matrix.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26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126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126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b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126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26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26" b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sz="2126" b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126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126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26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126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26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126" b="1" i="1"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sz="2126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126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en-IN" sz="2126" b="1" dirty="0">
                      <a:latin typeface="Euclid" panose="02020503060505020303" pitchFamily="18" charset="0"/>
                    </a:rPr>
                    <a:t>)</a:t>
                  </a:r>
                </a:p>
                <a:p>
                  <a:pPr marL="337502" indent="-337502">
                    <a:buFont typeface="Arial" panose="020B0604020202020204" pitchFamily="34" charset="0"/>
                    <a:buChar char="•"/>
                  </a:pPr>
                  <a:endParaRPr lang="en-US" sz="2126" b="1" i="1" dirty="0">
                    <a:latin typeface="Euclid" panose="02020503060505020303" pitchFamily="18" charset="0"/>
                  </a:endParaRPr>
                </a:p>
                <a:p>
                  <a:pPr marL="337502" indent="-337502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26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en-IN" sz="2126" dirty="0">
                      <a:latin typeface="Euclid" panose="02020503060505020303" pitchFamily="18" charset="0"/>
                    </a:rPr>
                    <a:t>: vector from reference point to CG of </a:t>
                  </a:r>
                  <a14:m>
                    <m:oMath xmlns:m="http://schemas.openxmlformats.org/officeDocument/2006/math">
                      <m:r>
                        <a:rPr lang="en-IN" sz="2126" i="1" dirty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IN" sz="2126" dirty="0">
                      <a:latin typeface="Euclid" panose="02020503060505020303" pitchFamily="18" charset="0"/>
                    </a:rPr>
                    <a:t>-</a:t>
                  </a:r>
                  <a:r>
                    <a:rPr lang="en-IN" sz="2126" dirty="0" err="1">
                      <a:latin typeface="Euclid" panose="02020503060505020303" pitchFamily="18" charset="0"/>
                    </a:rPr>
                    <a:t>th</a:t>
                  </a:r>
                  <a:r>
                    <a:rPr lang="en-IN" sz="2126" dirty="0">
                      <a:latin typeface="Euclid" panose="02020503060505020303" pitchFamily="18" charset="0"/>
                    </a:rPr>
                    <a:t> link</a:t>
                  </a:r>
                </a:p>
                <a:p>
                  <a:pPr marL="337502" indent="-337502">
                    <a:buFont typeface="Arial" panose="020B0604020202020204" pitchFamily="34" charset="0"/>
                    <a:buChar char="•"/>
                  </a:pPr>
                  <a:endParaRPr lang="en-IN" sz="2126" dirty="0">
                    <a:latin typeface="Euclid" panose="02020503060505020303" pitchFamily="18" charset="0"/>
                  </a:endParaRPr>
                </a:p>
                <a:p>
                  <a:pPr marL="337502" indent="-337502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126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acc>
                      <m:r>
                        <a:rPr lang="en-US" sz="2126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26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126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26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126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126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126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126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26" b="1" i="1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126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126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126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126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126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126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126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126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sz="2126" b="1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2126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126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126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126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126" b="1" i="1">
                          <a:latin typeface="Cambria Math" panose="02040503050406030204" pitchFamily="18" charset="0"/>
                        </a:rPr>
                        <m:t>;</m:t>
                      </m:r>
                      <m:acc>
                        <m:accPr>
                          <m:chr m:val="̂"/>
                          <m:ctrlPr>
                            <a:rPr lang="en-IN" sz="2126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126" b="1" i="1" dirty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acc>
                      <m:r>
                        <a:rPr lang="en-IN" sz="2126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26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nor/>
                        </m:rPr>
                        <a:rPr lang="en-IN" sz="2126" dirty="0">
                          <a:latin typeface="Euclid" panose="02020503060505020303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126" dirty="0">
                          <a:latin typeface="Euclid" panose="02020503060505020303" pitchFamily="18" charset="0"/>
                        </a:rPr>
                        <m:t>Dual</m:t>
                      </m:r>
                      <m:r>
                        <m:rPr>
                          <m:nor/>
                        </m:rPr>
                        <a:rPr lang="en-IN" sz="2126" dirty="0">
                          <a:latin typeface="Euclid" panose="02020503060505020303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126" dirty="0">
                          <a:latin typeface="Euclid" panose="02020503060505020303" pitchFamily="18" charset="0"/>
                        </a:rPr>
                        <m:t>twist</m:t>
                      </m:r>
                      <m:r>
                        <m:rPr>
                          <m:nor/>
                        </m:rPr>
                        <a:rPr lang="en-IN" sz="2126" dirty="0">
                          <a:latin typeface="Euclid" panose="02020503060505020303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126" dirty="0">
                          <a:latin typeface="Euclid" panose="02020503060505020303" pitchFamily="18" charset="0"/>
                        </a:rPr>
                        <m:t>vector</m:t>
                      </m:r>
                    </m:oMath>
                  </a14:m>
                  <a:endParaRPr lang="en-IN" sz="2126" dirty="0">
                    <a:latin typeface="Euclid" panose="02020503060505020303" pitchFamily="18" charset="0"/>
                  </a:endParaRPr>
                </a:p>
                <a:p>
                  <a:pPr marL="337502" indent="-337502">
                    <a:buFont typeface="Arial" panose="020B0604020202020204" pitchFamily="34" charset="0"/>
                    <a:buChar char="•"/>
                  </a:pPr>
                  <a:endParaRPr lang="en-IN" sz="2126" dirty="0">
                    <a:latin typeface="Euclid" panose="02020503060505020303" pitchFamily="18" charset="0"/>
                  </a:endParaRPr>
                </a:p>
                <a:p>
                  <a:pPr marL="337502" indent="-337502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sz="2126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126" b="1" i="1" dirty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acc>
                    </m:oMath>
                  </a14:m>
                  <a:r>
                    <a:rPr lang="en-IN" sz="2126" dirty="0">
                      <a:latin typeface="Euclid" panose="02020503060505020303" pitchFamily="18" charset="0"/>
                    </a:rPr>
                    <a:t>=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sz="2126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126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IN" sz="2126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IN" sz="2126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126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</m:oMath>
                  </a14:m>
                  <a:r>
                    <a:rPr lang="en-IN" sz="2126" dirty="0">
                      <a:latin typeface="Euclid" panose="02020503060505020303" pitchFamily="18" charset="0"/>
                    </a:rPr>
                    <a:t>   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126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IN" sz="2126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126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126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)×</m:t>
                          </m:r>
                          <m:r>
                            <a:rPr lang="en-IN" sz="2126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IN" sz="2126" dirty="0">
                      <a:latin typeface="Euclid" panose="02020503060505020303" pitchFamily="18" charset="0"/>
                    </a:rPr>
                    <a:t>= generalized joint velocity,</a:t>
                  </a:r>
                </a:p>
                <a:p>
                  <a:endParaRPr lang="en-IN" sz="2126" dirty="0">
                    <a:latin typeface="Euclid" panose="02020503060505020303" pitchFamily="18" charset="0"/>
                  </a:endParaRPr>
                </a:p>
                <a:p>
                  <a:pPr marL="337502" indent="-337502">
                    <a:buFont typeface="Arial" panose="020B0604020202020204" pitchFamily="34" charset="0"/>
                    <a:buChar char="•"/>
                  </a:pPr>
                  <a:r>
                    <a:rPr lang="en-IN" sz="2126" dirty="0">
                      <a:latin typeface="Euclid" panose="02020503060505020303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126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eqArr>
                            <m:eqArrPr>
                              <m:ctrlPr>
                                <a:rPr lang="en-US" sz="2126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126" b="1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IN" sz="2126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126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</m:eqArr>
                        </m:e>
                        <m:sub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126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IN" sz="2126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IN" sz="2126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126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IN" sz="2126" i="1"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en-IN" sz="2126" dirty="0">
                      <a:latin typeface="Euclid" panose="02020503060505020303" pitchFamily="18" charset="0"/>
                    </a:rPr>
                    <a:t>Dual NOC matrix, </a:t>
                  </a:r>
                </a:p>
                <a:p>
                  <a:endParaRPr lang="en-IN" sz="2126" dirty="0">
                    <a:latin typeface="Euclid" panose="02020503060505020303" pitchFamily="18" charset="0"/>
                  </a:endParaRPr>
                </a:p>
                <a:p>
                  <a:pPr marL="337502" indent="-337502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126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126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126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</m:e>
                        <m:sub>
                          <m:r>
                            <a:rPr lang="en-IN" sz="2126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IN" sz="2126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126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26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126" b="1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126" b="1" i="1" dirty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</m:acc>
                        </m:e>
                        <m:sub>
                          <m:r>
                            <a:rPr lang="en-US" sz="2126" b="1" i="1" dirty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IN" sz="2126" b="1" i="1" dirty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IN" sz="2126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126" b="1" i="1" dirty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US" sz="2126" b="1" i="1" dirty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US" sz="2126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26" b="1" i="1" dirty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</m:oMath>
                  </a14:m>
                  <a:r>
                    <a:rPr lang="en-IN" sz="2126" b="1" dirty="0">
                      <a:latin typeface="Euclid" panose="02020503060505020303" pitchFamily="18" charset="0"/>
                    </a:rPr>
                    <a:t> =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126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sz="2126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IN" sz="2126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126" b="1" i="1" dirty="0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126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  <m:sup>
                              <m:r>
                                <a:rPr lang="en-IN" sz="2126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IN" sz="2126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126" b="1" i="1">
                              <a:latin typeface="Cambria Math" panose="02040503050406030204" pitchFamily="18" charset="0"/>
                            </a:rPr>
                            <m:t>𝝐</m:t>
                          </m:r>
                          <m:sSubSup>
                            <m:sSubSupPr>
                              <m:ctrlPr>
                                <a:rPr lang="en-IN" sz="2126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IN" sz="2126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126" b="1" i="1" dirty="0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126" b="1" i="1" dirty="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sub>
                            <m:sup>
                              <m:r>
                                <a:rPr lang="en-IN" sz="2126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2126" b="1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US" sz="2126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26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</m:oMath>
                  </a14:m>
                  <a:endParaRPr lang="en-IN" sz="2126" b="1" dirty="0">
                    <a:latin typeface="Euclid" panose="02020503060505020303" pitchFamily="18" charset="0"/>
                  </a:endParaRPr>
                </a:p>
                <a:p>
                  <a:endParaRPr lang="en-IN" sz="2126" dirty="0">
                    <a:latin typeface="Euclid" panose="02020503060505020303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183FB58-7F5A-D742-95A0-5CD2FC20A1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363" y="1110616"/>
                  <a:ext cx="9555480" cy="4227862"/>
                </a:xfrm>
                <a:prstGeom prst="rect">
                  <a:avLst/>
                </a:prstGeom>
                <a:blipFill>
                  <a:blip r:embed="rId4"/>
                  <a:stretch>
                    <a:fillRect l="-6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9FFF9A-C362-A74A-92DC-241A879AE531}"/>
                  </a:ext>
                </a:extLst>
              </p:cNvPr>
              <p:cNvSpPr txBox="1"/>
              <p:nvPr/>
            </p:nvSpPr>
            <p:spPr>
              <a:xfrm>
                <a:off x="6735520" y="801832"/>
                <a:ext cx="9912433" cy="3019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37502" indent="-337502">
                  <a:buFont typeface="Arial" panose="020B0604020202020204" pitchFamily="34" charset="0"/>
                  <a:buChar char="•"/>
                </a:pPr>
                <a:endParaRPr lang="en-IN" sz="2362" dirty="0">
                  <a:latin typeface="Euclid" panose="02020503060505020303" pitchFamily="18" charset="0"/>
                </a:endParaRPr>
              </a:p>
              <a:p>
                <a:pPr marL="337502" indent="-33750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362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362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acc>
                    <m:r>
                      <a:rPr lang="en-IN" sz="2362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sz="2362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362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362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362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sz="2362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362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IN" sz="2362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IN" sz="2362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362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IN" sz="2362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IN" sz="2362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362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IN" sz="2362" i="1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IN" sz="2362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362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362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362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sz="2362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362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362" b="1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sz="2362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2362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IN" sz="2362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IN" sz="2362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IN" sz="2362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362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IN" sz="2362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362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IN" sz="2362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362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362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362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sz="2362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362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362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IN" sz="2362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362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IN" sz="2362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IN" sz="2362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362" dirty="0">
                    <a:latin typeface="Euclid" panose="02020503060505020303" pitchFamily="18" charset="0"/>
                  </a:rPr>
                  <a:t>        </a:t>
                </a:r>
              </a:p>
              <a:p>
                <a:endParaRPr lang="en-IN" sz="2362" dirty="0">
                  <a:latin typeface="Euclid" panose="02020503060505020303" pitchFamily="18" charset="0"/>
                </a:endParaRPr>
              </a:p>
              <a:p>
                <a:pPr marL="337502" indent="-33750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362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362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sz="2362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362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362" dirty="0">
                    <a:latin typeface="Euclid" panose="02020503060505020303" pitchFamily="18" charset="0"/>
                  </a:rPr>
                  <a:t> mass </a:t>
                </a:r>
                <a14:m>
                  <m:oMath xmlns:m="http://schemas.openxmlformats.org/officeDocument/2006/math">
                    <m:r>
                      <a:rPr lang="en-IN" sz="2362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362" dirty="0">
                    <a:latin typeface="Euclid" panose="02020503060505020303" pitchFamily="18" charset="0"/>
                  </a:rPr>
                  <a:t>-</a:t>
                </a:r>
                <a:r>
                  <a:rPr lang="en-IN" sz="2362" dirty="0" err="1">
                    <a:latin typeface="Euclid" panose="02020503060505020303" pitchFamily="18" charset="0"/>
                  </a:rPr>
                  <a:t>th</a:t>
                </a:r>
                <a:r>
                  <a:rPr lang="en-IN" sz="2362" dirty="0">
                    <a:latin typeface="Euclid" panose="02020503060505020303" pitchFamily="18" charset="0"/>
                  </a:rPr>
                  <a:t> link;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362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362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IN" sz="2362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IN" sz="2362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362" dirty="0">
                    <a:latin typeface="Euclid" panose="02020503060505020303" pitchFamily="18" charset="0"/>
                  </a:rPr>
                  <a:t> Linear velocity CG of </a:t>
                </a:r>
                <a14:m>
                  <m:oMath xmlns:m="http://schemas.openxmlformats.org/officeDocument/2006/math">
                    <m:r>
                      <a:rPr lang="en-IN" sz="2362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362" dirty="0">
                    <a:latin typeface="Euclid" panose="02020503060505020303" pitchFamily="18" charset="0"/>
                  </a:rPr>
                  <a:t>-</a:t>
                </a:r>
                <a:r>
                  <a:rPr lang="en-IN" sz="2362" dirty="0" err="1">
                    <a:latin typeface="Euclid" panose="02020503060505020303" pitchFamily="18" charset="0"/>
                  </a:rPr>
                  <a:t>th</a:t>
                </a:r>
                <a:r>
                  <a:rPr lang="en-IN" sz="2362" dirty="0">
                    <a:latin typeface="Euclid" panose="02020503060505020303" pitchFamily="18" charset="0"/>
                  </a:rPr>
                  <a:t> link</a:t>
                </a:r>
              </a:p>
              <a:p>
                <a:pPr marL="337502" indent="-337502">
                  <a:buFont typeface="Arial" panose="020B0604020202020204" pitchFamily="34" charset="0"/>
                  <a:buChar char="•"/>
                </a:pPr>
                <a:endParaRPr lang="en-IN" sz="2362" dirty="0">
                  <a:latin typeface="Euclid" panose="02020503060505020303" pitchFamily="18" charset="0"/>
                </a:endParaRPr>
              </a:p>
              <a:p>
                <a:pPr marL="337502" indent="-337502">
                  <a:buFont typeface="Arial" panose="020B0604020202020204" pitchFamily="34" charset="0"/>
                  <a:buChar char="•"/>
                </a:pPr>
                <a:r>
                  <a:rPr lang="en-IN" sz="2362" b="1" dirty="0">
                    <a:latin typeface="Euclid" panose="020205030605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362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62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IN" sz="2362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IN" sz="2362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362" dirty="0">
                    <a:latin typeface="Euclid" panose="02020503060505020303" pitchFamily="18" charset="0"/>
                  </a:rPr>
                  <a:t> Moment of inertia  </a:t>
                </a:r>
                <a14:m>
                  <m:oMath xmlns:m="http://schemas.openxmlformats.org/officeDocument/2006/math">
                    <m:r>
                      <a:rPr lang="en-IN" sz="2362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362" dirty="0">
                    <a:latin typeface="Euclid" panose="02020503060505020303" pitchFamily="18" charset="0"/>
                  </a:rPr>
                  <a:t>-</a:t>
                </a:r>
                <a:r>
                  <a:rPr lang="en-IN" sz="2362" dirty="0" err="1">
                    <a:latin typeface="Euclid" panose="02020503060505020303" pitchFamily="18" charset="0"/>
                  </a:rPr>
                  <a:t>th</a:t>
                </a:r>
                <a:r>
                  <a:rPr lang="en-IN" sz="2362" dirty="0">
                    <a:latin typeface="Euclid" panose="02020503060505020303" pitchFamily="18" charset="0"/>
                  </a:rPr>
                  <a:t> link about its CG ,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362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362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IN" sz="2362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IN" sz="2362" dirty="0">
                    <a:latin typeface="Euclid" panose="02020503060505020303" pitchFamily="18" charset="0"/>
                  </a:rPr>
                  <a:t>: angular velocity </a:t>
                </a:r>
                <a14:m>
                  <m:oMath xmlns:m="http://schemas.openxmlformats.org/officeDocument/2006/math">
                    <m:r>
                      <a:rPr lang="en-IN" sz="2362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362" dirty="0">
                    <a:latin typeface="Euclid" panose="02020503060505020303" pitchFamily="18" charset="0"/>
                  </a:rPr>
                  <a:t>-</a:t>
                </a:r>
                <a:r>
                  <a:rPr lang="en-IN" sz="2362" dirty="0" err="1">
                    <a:latin typeface="Euclid" panose="02020503060505020303" pitchFamily="18" charset="0"/>
                  </a:rPr>
                  <a:t>th</a:t>
                </a:r>
                <a:r>
                  <a:rPr lang="en-IN" sz="2362" dirty="0">
                    <a:latin typeface="Euclid" panose="02020503060505020303" pitchFamily="18" charset="0"/>
                  </a:rPr>
                  <a:t> link </a:t>
                </a:r>
              </a:p>
              <a:p>
                <a:pPr marL="337502" indent="-337502">
                  <a:buFont typeface="Arial" panose="020B0604020202020204" pitchFamily="34" charset="0"/>
                  <a:buChar char="•"/>
                </a:pPr>
                <a:endParaRPr lang="en-IN" sz="2362" dirty="0">
                  <a:latin typeface="Euclid" panose="02020503060505020303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9FFF9A-C362-A74A-92DC-241A879AE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520" y="801832"/>
                <a:ext cx="9912433" cy="3019866"/>
              </a:xfrm>
              <a:prstGeom prst="rect">
                <a:avLst/>
              </a:prstGeom>
              <a:blipFill>
                <a:blip r:embed="rId5"/>
                <a:stretch>
                  <a:fillRect l="-768" t="-8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CE888D-15E7-F944-B5DA-5C78B9DFEE68}"/>
              </a:ext>
            </a:extLst>
          </p:cNvPr>
          <p:cNvCxnSpPr>
            <a:cxnSpLocks/>
          </p:cNvCxnSpPr>
          <p:nvPr/>
        </p:nvCxnSpPr>
        <p:spPr>
          <a:xfrm flipV="1">
            <a:off x="1335312" y="3749103"/>
            <a:ext cx="1508682" cy="448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41A16A-2AAC-6C4A-8484-41F892724C71}"/>
              </a:ext>
            </a:extLst>
          </p:cNvPr>
          <p:cNvCxnSpPr>
            <a:cxnSpLocks/>
          </p:cNvCxnSpPr>
          <p:nvPr/>
        </p:nvCxnSpPr>
        <p:spPr>
          <a:xfrm flipV="1">
            <a:off x="2960871" y="2790774"/>
            <a:ext cx="228919" cy="88220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777AA707-6F1D-6542-AEDD-86981B5018E0}"/>
              </a:ext>
            </a:extLst>
          </p:cNvPr>
          <p:cNvSpPr/>
          <p:nvPr/>
        </p:nvSpPr>
        <p:spPr>
          <a:xfrm rot="20588978" flipV="1">
            <a:off x="2815823" y="3016481"/>
            <a:ext cx="554287" cy="27684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6">
              <a:solidFill>
                <a:schemeClr val="tx1"/>
              </a:solidFill>
              <a:latin typeface="Euclid" panose="02020503060505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48F93D-88CD-0142-A524-6902FFEEB551}"/>
              </a:ext>
            </a:extLst>
          </p:cNvPr>
          <p:cNvSpPr txBox="1"/>
          <p:nvPr/>
        </p:nvSpPr>
        <p:spPr>
          <a:xfrm>
            <a:off x="246987" y="3499948"/>
            <a:ext cx="2004912" cy="746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26" dirty="0">
                <a:latin typeface="Euclid" panose="02020503060505020303" pitchFamily="18" charset="0"/>
              </a:rPr>
              <a:t>Linear </a:t>
            </a:r>
          </a:p>
          <a:p>
            <a:r>
              <a:rPr lang="en-US" sz="2126" dirty="0">
                <a:latin typeface="Euclid" panose="02020503060505020303" pitchFamily="18" charset="0"/>
              </a:rPr>
              <a:t>momentum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305BC0-14BC-8B4D-87D7-8C91977B621A}"/>
              </a:ext>
            </a:extLst>
          </p:cNvPr>
          <p:cNvSpPr txBox="1"/>
          <p:nvPr/>
        </p:nvSpPr>
        <p:spPr>
          <a:xfrm>
            <a:off x="2056683" y="2106575"/>
            <a:ext cx="1703967" cy="746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26" dirty="0">
                <a:latin typeface="Euclid" panose="02020503060505020303" pitchFamily="18" charset="0"/>
              </a:rPr>
              <a:t>Angular momentum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31421E-A0A3-AF43-B3BA-B320ADE6294B}"/>
              </a:ext>
            </a:extLst>
          </p:cNvPr>
          <p:cNvSpPr txBox="1"/>
          <p:nvPr/>
        </p:nvSpPr>
        <p:spPr>
          <a:xfrm>
            <a:off x="990014" y="8044223"/>
            <a:ext cx="4650005" cy="41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26" b="1" dirty="0">
                <a:latin typeface="Euclid" panose="02020503060505020303" pitchFamily="18" charset="0"/>
              </a:rPr>
              <a:t>A biped model in Sim-Mechanics</a:t>
            </a:r>
          </a:p>
        </p:txBody>
      </p:sp>
    </p:spTree>
    <p:extLst>
      <p:ext uri="{BB962C8B-B14F-4D97-AF65-F5344CB8AC3E}">
        <p14:creationId xmlns:p14="http://schemas.microsoft.com/office/powerpoint/2010/main" val="317584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5179AC-B035-2C43-B977-0D242EE194A5}"/>
                  </a:ext>
                </a:extLst>
              </p:cNvPr>
              <p:cNvSpPr txBox="1"/>
              <p:nvPr/>
            </p:nvSpPr>
            <p:spPr>
              <a:xfrm>
                <a:off x="4326363" y="703133"/>
                <a:ext cx="12040178" cy="100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5003" indent="-40500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sz="2126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sz="2126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126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sz="2126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126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IN" sz="2126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N" sz="2126" b="1" dirty="0">
                    <a:latin typeface="Euclid" panose="02020503060505020303" pitchFamily="18" charset="0"/>
                  </a:rPr>
                  <a:t>: to be extremized maintaining constraint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126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126" b="1" i="1">
                            <a:latin typeface="Cambria Math" panose="02040503050406030204" pitchFamily="18" charset="0"/>
                          </a:rPr>
                          <m:t>      </m:t>
                        </m:r>
                        <m:acc>
                          <m:accPr>
                            <m:chr m:val="̇"/>
                            <m:ctrlPr>
                              <a:rPr lang="en-IN" sz="2126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126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p>
                        <m:r>
                          <a:rPr lang="en-IN" sz="2126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IN" sz="2126" b="1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IN" sz="2126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126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IN" sz="2126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126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sz="2126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126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IN" sz="2126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126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IN" sz="2126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sz="2126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26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126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26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126" dirty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126" dirty="0">
                    <a:latin typeface="Euclid" panose="02020503060505020303" pitchFamily="18" charset="0"/>
                  </a:rPr>
                  <a:t> constant</a:t>
                </a:r>
              </a:p>
              <a:p>
                <a:endParaRPr lang="en-US" sz="2126" b="1" dirty="0">
                  <a:latin typeface="Euclid" panose="02020503060505020303" pitchFamily="18" charset="0"/>
                </a:endParaRPr>
              </a:p>
              <a:p>
                <a:pPr marL="405003" indent="-405003">
                  <a:buFont typeface="Arial" panose="020B0604020202020204" pitchFamily="34" charset="0"/>
                  <a:buChar char="•"/>
                </a:pPr>
                <a:r>
                  <a:rPr lang="en-US" sz="2126" b="1" dirty="0">
                    <a:latin typeface="Euclid" panose="02020503060505020303" pitchFamily="18" charset="0"/>
                  </a:rPr>
                  <a:t>Functional</a:t>
                </a:r>
                <a:r>
                  <a:rPr lang="en-US" sz="2126" b="1" dirty="0"/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26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126" b="1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2126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26" b="1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126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126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126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en-US" sz="2126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126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</m:acc>
                            <m:r>
                              <a:rPr lang="en-US" sz="2126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IN" sz="2126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126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126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126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126" b="1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126" b="1" i="1" dirty="0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126" b="1" i="1" dirty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acc>
                                  <m:accPr>
                                    <m:chr m:val="̇"/>
                                    <m:ctrlPr>
                                      <a:rPr lang="en-US" sz="2126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126" b="1" i="1" dirty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acc>
                                <m:r>
                                  <a:rPr lang="en-US" sz="2126" b="1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126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sz="2126" b="1" i="1" dirty="0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</m:nary>
                      </m:e>
                      <m:sup/>
                    </m:sSup>
                    <m:r>
                      <a:rPr lang="en-US" sz="2126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26" b="1" i="1" dirty="0" smtClean="0">
                        <a:latin typeface="Cambria Math" panose="02040503050406030204" pitchFamily="18" charset="0"/>
                      </a:rPr>
                      <m:t>𝒅𝒕</m:t>
                    </m:r>
                  </m:oMath>
                </a14:m>
                <a:r>
                  <a:rPr lang="en-US" sz="2126" dirty="0">
                    <a:latin typeface="Euclid" panose="02020503060505020303" pitchFamily="18" charset="0"/>
                  </a:rPr>
                  <a:t> </a:t>
                </a:r>
              </a:p>
              <a:p>
                <a:endParaRPr lang="en-IN" sz="2126" dirty="0">
                  <a:latin typeface="Euclid" panose="02020503060505020303" pitchFamily="18" charset="0"/>
                </a:endParaRPr>
              </a:p>
              <a:p>
                <a:pPr marL="405003" indent="-405003">
                  <a:buFont typeface="Arial" panose="020B0604020202020204" pitchFamily="34" charset="0"/>
                  <a:buChar char="•"/>
                </a:pPr>
                <a:r>
                  <a:rPr lang="en-IN" sz="2126" dirty="0">
                    <a:latin typeface="Euclid" panose="02020503060505020303" pitchFamily="18" charset="0"/>
                  </a:rPr>
                  <a:t>It leads to: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126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126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acc>
                    <m:r>
                      <a:rPr lang="en-IN" sz="2126" b="1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IN" sz="2126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126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IN" sz="2126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sz="2126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126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acc>
                      <m:accPr>
                        <m:chr m:val="̇"/>
                        <m:ctrlPr>
                          <a:rPr lang="en-IN" sz="2126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126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IN" sz="2126" b="1" dirty="0">
                    <a:latin typeface="Euclid" panose="02020503060505020303" pitchFamily="18" charset="0"/>
                  </a:rPr>
                  <a:t>   </a:t>
                </a:r>
                <a:r>
                  <a:rPr lang="en-IN" sz="2126" dirty="0">
                    <a:latin typeface="Euclid" panose="02020503060505020303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126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126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acc>
                    <m:r>
                      <a:rPr lang="en-IN" sz="2126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126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sz="2126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126" b="1" i="1" dirty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acc>
                      </m:e>
                      <m:sup>
                        <m:r>
                          <a:rPr lang="en-IN" sz="2126" b="1" i="1" dirty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IN" sz="2126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IN" sz="2126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126" b="1" i="1" dirty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acc>
                    <m:r>
                      <a:rPr lang="en-IN" sz="2126" b="1" i="1">
                        <a:latin typeface="Cambria Math" panose="02040503050406030204" pitchFamily="18" charset="0"/>
                      </a:rPr>
                      <m:t>′,   </m:t>
                    </m:r>
                    <m:acc>
                      <m:accPr>
                        <m:chr m:val="̂"/>
                        <m:ctrlPr>
                          <a:rPr lang="en-IN" sz="2126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126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IN" sz="2126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126" dirty="0">
                    <a:latin typeface="Euclid" panose="02020503060505020303" pitchFamily="18" charset="0"/>
                  </a:rPr>
                  <a:t> multiplier</a:t>
                </a:r>
              </a:p>
              <a:p>
                <a:pPr marL="405003" indent="-405003">
                  <a:buFont typeface="Arial" panose="020B0604020202020204" pitchFamily="34" charset="0"/>
                  <a:buChar char="•"/>
                </a:pPr>
                <a:endParaRPr lang="en-IN" sz="2126" dirty="0">
                  <a:latin typeface="Euclid" panose="02020503060505020303" pitchFamily="18" charset="0"/>
                </a:endParaRPr>
              </a:p>
              <a:p>
                <a:pPr marL="337502" indent="-337502">
                  <a:buFont typeface="Arial" panose="020B0604020202020204" pitchFamily="34" charset="0"/>
                  <a:buChar char="•"/>
                </a:pPr>
                <a:r>
                  <a:rPr lang="en-IN" sz="2126" b="1" dirty="0">
                    <a:latin typeface="Euclid" panose="02020503060505020303" pitchFamily="18" charset="0"/>
                  </a:rPr>
                  <a:t>Eigen value problem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126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126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acc>
                  </m:oMath>
                </a14:m>
                <a:endParaRPr lang="en-IN" sz="2126" b="1" dirty="0">
                  <a:latin typeface="Euclid" panose="02020503060505020303" pitchFamily="18" charset="0"/>
                </a:endParaRPr>
              </a:p>
              <a:p>
                <a:pPr marL="337502" indent="-337502">
                  <a:buFont typeface="Arial" panose="020B0604020202020204" pitchFamily="34" charset="0"/>
                  <a:buChar char="•"/>
                </a:pPr>
                <a:endParaRPr lang="en-IN" sz="2126" b="1" dirty="0">
                  <a:latin typeface="Euclid" panose="02020503060505020303" pitchFamily="18" charset="0"/>
                </a:endParaRPr>
              </a:p>
              <a:p>
                <a:pPr marL="337502" indent="-337502">
                  <a:buFont typeface="Arial" panose="020B0604020202020204" pitchFamily="34" charset="0"/>
                  <a:buChar char="•"/>
                </a:pPr>
                <a:r>
                  <a:rPr lang="en-IN" sz="2126" b="1" dirty="0">
                    <a:latin typeface="Euclid" panose="02020503060505020303" pitchFamily="18" charset="0"/>
                  </a:rPr>
                  <a:t>Eigen vectors: joint velocity for extreme momentum</a:t>
                </a:r>
              </a:p>
              <a:p>
                <a:pPr marL="337502" indent="-337502">
                  <a:buFont typeface="Arial" panose="020B0604020202020204" pitchFamily="34" charset="0"/>
                  <a:buChar char="•"/>
                </a:pPr>
                <a:endParaRPr lang="en-IN" sz="2126" b="1" dirty="0">
                  <a:latin typeface="Euclid" panose="02020503060505020303" pitchFamily="18" charset="0"/>
                </a:endParaRPr>
              </a:p>
              <a:p>
                <a:pPr marL="337502" indent="-337502">
                  <a:buFont typeface="Arial" panose="020B0604020202020204" pitchFamily="34" charset="0"/>
                  <a:buChar char="•"/>
                </a:pPr>
                <a:r>
                  <a:rPr lang="en-US" sz="2126" dirty="0">
                    <a:latin typeface="Euclid" panose="02020503060505020303" pitchFamily="18" charset="0"/>
                  </a:rPr>
                  <a:t>n eigen vectors , </a:t>
                </a:r>
                <a14:m>
                  <m:oMath xmlns:m="http://schemas.openxmlformats.org/officeDocument/2006/math">
                    <m:r>
                      <a:rPr lang="en-US" sz="2126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126" dirty="0">
                    <a:latin typeface="Euclid" panose="02020503060505020303" pitchFamily="18" charset="0"/>
                  </a:rPr>
                  <a:t> eigen values for </a:t>
                </a:r>
                <a14:m>
                  <m:oMath xmlns:m="http://schemas.openxmlformats.org/officeDocument/2006/math">
                    <m:r>
                      <a:rPr lang="en-US" sz="2126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126" dirty="0">
                    <a:latin typeface="Euclid" panose="02020503060505020303" pitchFamily="18" charset="0"/>
                  </a:rPr>
                  <a:t> DOF system</a:t>
                </a:r>
                <a:endParaRPr lang="en-IN" sz="2126" b="1" dirty="0">
                  <a:latin typeface="Euclid" panose="02020503060505020303" pitchFamily="18" charset="0"/>
                </a:endParaRPr>
              </a:p>
              <a:p>
                <a:pPr marL="337502" indent="-337502">
                  <a:buFont typeface="Arial" panose="020B0604020202020204" pitchFamily="34" charset="0"/>
                  <a:buChar char="•"/>
                </a:pPr>
                <a:endParaRPr lang="en-IN" sz="2126" b="1" dirty="0">
                  <a:latin typeface="Euclid" panose="02020503060505020303" pitchFamily="18" charset="0"/>
                </a:endParaRPr>
              </a:p>
              <a:p>
                <a:pPr marL="337502" indent="-33750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126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26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acc>
                  </m:oMath>
                </a14:m>
                <a:r>
                  <a:rPr lang="en-IN" sz="2126" b="1" dirty="0">
                    <a:latin typeface="Euclid" panose="02020503060505020303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126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sz="2126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126" b="1" i="1" dirty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acc>
                      </m:e>
                      <m:sup>
                        <m:r>
                          <a:rPr lang="en-IN" sz="2126" b="1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acc>
                      <m:accPr>
                        <m:chr m:val="̇"/>
                        <m:ctrlPr>
                          <a:rPr lang="en-US" sz="2126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26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126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26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126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sz="2126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26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126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126" b="1" i="1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126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26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126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sz="2126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26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IN" sz="2126" b="1" dirty="0">
                    <a:latin typeface="Euclid" panose="02020503060505020303" pitchFamily="18" charset="0"/>
                  </a:rPr>
                  <a:t> : </a:t>
                </a:r>
                <a:r>
                  <a:rPr lang="en-IN" sz="2126" dirty="0">
                    <a:latin typeface="Euclid" panose="02020503060505020303" pitchFamily="18" charset="0"/>
                  </a:rPr>
                  <a:t>linear and angular momentum extremized together</a:t>
                </a:r>
                <a:endParaRPr lang="en-IN" sz="2126" b="1" dirty="0">
                  <a:latin typeface="Euclid" panose="02020503060505020303" pitchFamily="18" charset="0"/>
                </a:endParaRPr>
              </a:p>
              <a:p>
                <a:pPr marL="337502" indent="-337502">
                  <a:buFont typeface="Arial" panose="020B0604020202020204" pitchFamily="34" charset="0"/>
                  <a:buChar char="•"/>
                </a:pPr>
                <a:endParaRPr lang="en-IN" sz="2126" b="1" dirty="0">
                  <a:latin typeface="Euclid" panose="02020503060505020303" pitchFamily="18" charset="0"/>
                </a:endParaRPr>
              </a:p>
              <a:p>
                <a:pPr marL="337502" indent="-33750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126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126" b="1" dirty="0">
                    <a:latin typeface="Euclid" panose="02020503060505020303" pitchFamily="18" charset="0"/>
                  </a:rPr>
                  <a:t>- </a:t>
                </a:r>
                <a:r>
                  <a:rPr lang="en-US" sz="2126" dirty="0">
                    <a:latin typeface="Euclid" panose="02020503060505020303" pitchFamily="18" charset="0"/>
                  </a:rPr>
                  <a:t>DOF system: maximum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26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26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126" i="1" dirty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</m:oMath>
                </a14:m>
                <a:r>
                  <a:rPr lang="en-US" sz="2126" dirty="0">
                    <a:latin typeface="Euclid" panose="02020503060505020303" pitchFamily="18" charset="0"/>
                  </a:rPr>
                  <a:t> no of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26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26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IN" sz="2126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126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US" sz="2126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26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126" dirty="0">
                  <a:latin typeface="Euclid" panose="02020503060505020303" pitchFamily="18" charset="0"/>
                </a:endParaRPr>
              </a:p>
              <a:p>
                <a:endParaRPr lang="en-IN" sz="2126" b="1" dirty="0">
                  <a:latin typeface="Euclid" panose="02020503060505020303" pitchFamily="18" charset="0"/>
                </a:endParaRPr>
              </a:p>
              <a:p>
                <a:pPr marL="337502" indent="-33750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62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2362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362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US" sz="2362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62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IN" sz="2362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362" dirty="0">
                    <a:latin typeface="Euclid" panose="020205030605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62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362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sz="2362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62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362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362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362" dirty="0">
                    <a:latin typeface="Euclid" panose="02020503060505020303" pitchFamily="18" charset="0"/>
                  </a:rPr>
                  <a:t>,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62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62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362" i="1" dirty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</m:oMath>
                </a14:m>
                <a:r>
                  <a:rPr lang="en-IN" sz="2362" dirty="0">
                    <a:latin typeface="Euclid" panose="02020503060505020303" pitchFamily="18" charset="0"/>
                  </a:rPr>
                  <a:t> set of joint variables for which </a:t>
                </a:r>
                <a14:m>
                  <m:oMath xmlns:m="http://schemas.openxmlformats.org/officeDocument/2006/math">
                    <m:r>
                      <a:rPr lang="en-US" sz="2362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362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sz="2362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62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362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362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362" dirty="0">
                  <a:latin typeface="Euclid" panose="02020503060505020303" pitchFamily="18" charset="0"/>
                </a:endParaRPr>
              </a:p>
              <a:p>
                <a:endParaRPr lang="en-IN" sz="2362" dirty="0">
                  <a:latin typeface="Euclid" panose="02020503060505020303" pitchFamily="18" charset="0"/>
                </a:endParaRPr>
              </a:p>
              <a:p>
                <a:pPr marL="404999" indent="-404999">
                  <a:buFont typeface="Arial" panose="020B0604020202020204" pitchFamily="34" charset="0"/>
                  <a:buChar char="•"/>
                </a:pPr>
                <a:r>
                  <a:rPr lang="en-IN" sz="2362" dirty="0">
                    <a:latin typeface="Euclid" panose="02020503060505020303" pitchFamily="18" charset="0"/>
                  </a:rPr>
                  <a:t>We can check corresponding </a:t>
                </a:r>
                <a14:m>
                  <m:oMath xmlns:m="http://schemas.openxmlformats.org/officeDocument/2006/math">
                    <m:r>
                      <a:rPr lang="en-US" sz="2362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362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sz="2362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62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IN" sz="2362" dirty="0">
                  <a:latin typeface="Euclid" panose="02020503060505020303" pitchFamily="18" charset="0"/>
                </a:endParaRPr>
              </a:p>
              <a:p>
                <a:pPr marL="404999" indent="-404999">
                  <a:buFont typeface="Arial" panose="020B0604020202020204" pitchFamily="34" charset="0"/>
                  <a:buChar char="•"/>
                </a:pPr>
                <a:endParaRPr lang="en-IN" sz="2362" dirty="0">
                  <a:latin typeface="Euclid" panose="02020503060505020303" pitchFamily="18" charset="0"/>
                </a:endParaRPr>
              </a:p>
              <a:p>
                <a:pPr marL="404999" indent="-404999">
                  <a:buFont typeface="Arial" panose="020B0604020202020204" pitchFamily="34" charset="0"/>
                  <a:buChar char="•"/>
                </a:pPr>
                <a:r>
                  <a:rPr lang="en-IN" sz="2362" dirty="0">
                    <a:latin typeface="Euclid" panose="02020503060505020303" pitchFamily="18" charset="0"/>
                  </a:rPr>
                  <a:t>Physical significance of </a:t>
                </a:r>
                <a14:m>
                  <m:oMath xmlns:m="http://schemas.openxmlformats.org/officeDocument/2006/math">
                    <m:r>
                      <a:rPr lang="en-US" sz="2362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362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sz="2362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62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362" b="1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IN" sz="2362" dirty="0">
                  <a:latin typeface="Euclid" panose="02020503060505020303" pitchFamily="18" charset="0"/>
                </a:endParaRPr>
              </a:p>
              <a:p>
                <a:pPr marL="337502" indent="-337502">
                  <a:buFont typeface="Arial" panose="020B0604020202020204" pitchFamily="34" charset="0"/>
                  <a:buChar char="•"/>
                </a:pPr>
                <a:endParaRPr lang="en-IN" sz="2362" b="1" dirty="0">
                  <a:latin typeface="Euclid" panose="02020503060505020303" pitchFamily="18" charset="0"/>
                </a:endParaRPr>
              </a:p>
              <a:p>
                <a:endParaRPr lang="en-US" sz="2362" b="1" dirty="0">
                  <a:latin typeface="Euclid" panose="02020503060505020303" pitchFamily="18" charset="0"/>
                </a:endParaRPr>
              </a:p>
              <a:p>
                <a:pPr marL="405003" indent="-405003">
                  <a:buFont typeface="Arial" panose="020B0604020202020204" pitchFamily="34" charset="0"/>
                  <a:buChar char="•"/>
                </a:pPr>
                <a:endParaRPr lang="en-IN" sz="2362" dirty="0">
                  <a:latin typeface="Euclid" panose="02020503060505020303" pitchFamily="18" charset="0"/>
                </a:endParaRPr>
              </a:p>
              <a:p>
                <a:endParaRPr lang="en-IN" sz="2362" dirty="0">
                  <a:latin typeface="Euclid" panose="02020503060505020303" pitchFamily="18" charset="0"/>
                </a:endParaRPr>
              </a:p>
              <a:p>
                <a:pPr marL="337502" indent="-337502">
                  <a:buFont typeface="Arial" panose="020B0604020202020204" pitchFamily="34" charset="0"/>
                  <a:buChar char="•"/>
                </a:pPr>
                <a:endParaRPr lang="en-IN" sz="2362" dirty="0">
                  <a:latin typeface="Euclid" panose="02020503060505020303" pitchFamily="18" charset="0"/>
                </a:endParaRPr>
              </a:p>
              <a:p>
                <a:endParaRPr lang="en-IN" sz="2362" dirty="0">
                  <a:latin typeface="Euclid" panose="02020503060505020303" pitchFamily="18" charset="0"/>
                </a:endParaRPr>
              </a:p>
              <a:p>
                <a:endParaRPr lang="en-IN" sz="2126" dirty="0">
                  <a:latin typeface="Euclid" panose="02020503060505020303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5179AC-B035-2C43-B977-0D242EE1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363" y="703133"/>
                <a:ext cx="12040178" cy="10097059"/>
              </a:xfrm>
              <a:prstGeom prst="rect">
                <a:avLst/>
              </a:prstGeom>
              <a:blipFill>
                <a:blip r:embed="rId2"/>
                <a:stretch>
                  <a:fillRect l="-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0773F9-3FB5-1145-899F-B231A765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4D94-9426-BA49-8D86-839CE8E9CC6B}" type="slidenum">
              <a:rPr lang="en-US" smtClean="0">
                <a:latin typeface="Euclid" panose="02020503060505020303" pitchFamily="18" charset="0"/>
              </a:rPr>
              <a:t>28</a:t>
            </a:fld>
            <a:endParaRPr lang="en-US">
              <a:latin typeface="Euclid" panose="02020503060505020303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1A12EA-D9F0-E745-9D56-ECC6B7CC5ECB}"/>
              </a:ext>
            </a:extLst>
          </p:cNvPr>
          <p:cNvGrpSpPr/>
          <p:nvPr/>
        </p:nvGrpSpPr>
        <p:grpSpPr>
          <a:xfrm>
            <a:off x="177623" y="1695625"/>
            <a:ext cx="4875805" cy="5240858"/>
            <a:chOff x="352195" y="-199341"/>
            <a:chExt cx="7496062" cy="443719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FC0D145-3BF8-6A4D-89CA-8CE67D13084E}"/>
                </a:ext>
              </a:extLst>
            </p:cNvPr>
            <p:cNvGrpSpPr/>
            <p:nvPr/>
          </p:nvGrpSpPr>
          <p:grpSpPr>
            <a:xfrm>
              <a:off x="388233" y="707535"/>
              <a:ext cx="4640967" cy="3530318"/>
              <a:chOff x="388233" y="707535"/>
              <a:chExt cx="4640967" cy="353031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0F51B6C-2A2C-DD44-BB5F-FBD064E4D4E6}"/>
                  </a:ext>
                </a:extLst>
              </p:cNvPr>
              <p:cNvGrpSpPr/>
              <p:nvPr/>
            </p:nvGrpSpPr>
            <p:grpSpPr>
              <a:xfrm>
                <a:off x="1091306" y="1125267"/>
                <a:ext cx="3506002" cy="2774296"/>
                <a:chOff x="10720137" y="1540042"/>
                <a:chExt cx="1191126" cy="1118937"/>
              </a:xfrm>
            </p:grpSpPr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A58DF123-5AAE-6147-B5BE-77A0878B6C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82311" y="2198028"/>
                  <a:ext cx="72895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w="med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F70466B3-D701-B245-BCCC-D631B278EF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182311" y="1540042"/>
                  <a:ext cx="0" cy="65798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w="med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19937A4E-CE59-6042-9BAE-D16AF49353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20137" y="2198028"/>
                  <a:ext cx="462174" cy="46095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w="med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5CA6AC7-D2D1-864B-ABFA-45B7C370CCC2}"/>
                  </a:ext>
                </a:extLst>
              </p:cNvPr>
              <p:cNvGrpSpPr/>
              <p:nvPr/>
            </p:nvGrpSpPr>
            <p:grpSpPr>
              <a:xfrm rot="3462033">
                <a:off x="1708049" y="1469367"/>
                <a:ext cx="2306472" cy="2818609"/>
                <a:chOff x="10746225" y="1513842"/>
                <a:chExt cx="1192536" cy="1136809"/>
              </a:xfrm>
            </p:grpSpPr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4197133C-C991-DD4D-9130-537AC6282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9809" y="2169832"/>
                  <a:ext cx="72895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prstDash val="sysDash"/>
                  <a:headEnd w="med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7959CCCF-77E9-3F49-A03C-5447DF17F5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23832" y="1513842"/>
                  <a:ext cx="0" cy="65798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prstDash val="sysDash"/>
                  <a:headEnd w="med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C238DBF3-81B9-C941-AADC-9EFC50A538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46225" y="2189700"/>
                  <a:ext cx="462174" cy="46095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prstDash val="sysDash"/>
                  <a:headEnd w="med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0035580-745F-5C4B-B844-48BC97E96598}"/>
                      </a:ext>
                    </a:extLst>
                  </p:cNvPr>
                  <p:cNvSpPr txBox="1"/>
                  <p:nvPr/>
                </p:nvSpPr>
                <p:spPr>
                  <a:xfrm>
                    <a:off x="4632961" y="2576179"/>
                    <a:ext cx="396239" cy="3681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126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126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26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26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126" dirty="0">
                      <a:latin typeface="Euclid" panose="02020503060505020303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0035580-745F-5C4B-B844-48BC97E965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2961" y="2576179"/>
                    <a:ext cx="396239" cy="36812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762" r="-5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1DB3012-954A-664E-9045-51E8664893CC}"/>
                      </a:ext>
                    </a:extLst>
                  </p:cNvPr>
                  <p:cNvSpPr txBox="1"/>
                  <p:nvPr/>
                </p:nvSpPr>
                <p:spPr>
                  <a:xfrm>
                    <a:off x="2072016" y="707535"/>
                    <a:ext cx="396239" cy="3681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126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126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26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26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126" i="1" dirty="0">
                      <a:latin typeface="Euclid" panose="02020503060505020303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1DB3012-954A-664E-9045-51E8664893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2016" y="707535"/>
                    <a:ext cx="396239" cy="36812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62" r="-5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2295C40-4A9F-D24D-BD23-D1F7CF9C4001}"/>
                      </a:ext>
                    </a:extLst>
                  </p:cNvPr>
                  <p:cNvSpPr txBox="1"/>
                  <p:nvPr/>
                </p:nvSpPr>
                <p:spPr>
                  <a:xfrm>
                    <a:off x="768749" y="3869729"/>
                    <a:ext cx="396239" cy="3681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126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126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26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26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126" i="1" dirty="0">
                      <a:latin typeface="Euclid" panose="02020503060505020303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2295C40-4A9F-D24D-BD23-D1F7CF9C40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8749" y="3869729"/>
                    <a:ext cx="396239" cy="36812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762" t="-2857" r="-619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E3F3322-27FB-5549-9F94-29FEB7CA63AC}"/>
                      </a:ext>
                    </a:extLst>
                  </p:cNvPr>
                  <p:cNvSpPr txBox="1"/>
                  <p:nvPr/>
                </p:nvSpPr>
                <p:spPr>
                  <a:xfrm>
                    <a:off x="3828937" y="1838169"/>
                    <a:ext cx="396239" cy="3551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126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26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126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126" dirty="0">
                      <a:latin typeface="Euclid" panose="02020503060505020303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E3F3322-27FB-5549-9F94-29FEB7CA63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8937" y="1838169"/>
                    <a:ext cx="396239" cy="35514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523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D82D0A8-74D2-EE41-A007-0CA91ED30241}"/>
                      </a:ext>
                    </a:extLst>
                  </p:cNvPr>
                  <p:cNvSpPr txBox="1"/>
                  <p:nvPr/>
                </p:nvSpPr>
                <p:spPr>
                  <a:xfrm>
                    <a:off x="3115007" y="3816160"/>
                    <a:ext cx="396239" cy="3551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126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26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126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126" dirty="0">
                      <a:latin typeface="Euclid" panose="02020503060505020303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D82D0A8-74D2-EE41-A007-0CA91ED302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5007" y="3816160"/>
                    <a:ext cx="396239" cy="35514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5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14308FAD-4A23-5D4D-BC43-7389F720A0A9}"/>
                      </a:ext>
                    </a:extLst>
                  </p:cNvPr>
                  <p:cNvSpPr txBox="1"/>
                  <p:nvPr/>
                </p:nvSpPr>
                <p:spPr>
                  <a:xfrm>
                    <a:off x="388233" y="2320805"/>
                    <a:ext cx="396239" cy="3551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126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26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126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126" dirty="0">
                      <a:latin typeface="Euclid" panose="02020503060505020303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14308FAD-4A23-5D4D-BC43-7389F720A0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233" y="2320805"/>
                    <a:ext cx="396239" cy="35514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5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008541D-3D09-544A-B1CF-EB358EEE8EE4}"/>
                    </a:ext>
                  </a:extLst>
                </p:cNvPr>
                <p:cNvSpPr txBox="1"/>
                <p:nvPr/>
              </p:nvSpPr>
              <p:spPr>
                <a:xfrm>
                  <a:off x="352195" y="-199341"/>
                  <a:ext cx="7496062" cy="13399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26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26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126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126" i="1"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en-US" sz="2126" dirty="0">
                      <a:latin typeface="Euclid" panose="02020503060505020303" pitchFamily="18" charset="0"/>
                    </a:rPr>
                    <a:t>Eigen vectors</a:t>
                  </a:r>
                </a:p>
                <a:p>
                  <a:r>
                    <a:rPr lang="en-US" sz="2126" dirty="0">
                      <a:latin typeface="Euclid" panose="02020503060505020303" pitchFamily="18" charset="0"/>
                    </a:rPr>
                    <a:t>h </a:t>
                  </a:r>
                  <a14:m>
                    <m:oMath xmlns:m="http://schemas.openxmlformats.org/officeDocument/2006/math">
                      <m:r>
                        <a:rPr lang="en-US" sz="2126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126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26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126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26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126" i="1" dirty="0">
                      <a:latin typeface="Euclid" panose="02020503060505020303" pitchFamily="18" charset="0"/>
                    </a:rPr>
                    <a:t>&gt;</a:t>
                  </a:r>
                  <a:r>
                    <a:rPr lang="en-US" sz="2126" dirty="0">
                      <a:latin typeface="Euclid" panose="02020503060505020303" pitchFamily="18" charset="0"/>
                    </a:rPr>
                    <a:t>h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12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26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26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126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126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a14:m>
                  <a:r>
                    <a:rPr lang="en-US" sz="2126" i="1" dirty="0">
                      <a:latin typeface="Euclid" panose="02020503060505020303" pitchFamily="18" charset="0"/>
                    </a:rPr>
                    <a:t> </a:t>
                  </a:r>
                  <a:r>
                    <a:rPr lang="en-US" sz="2126" dirty="0">
                      <a:latin typeface="Euclid" panose="02020503060505020303" pitchFamily="18" charset="0"/>
                    </a:rPr>
                    <a:t>h </a:t>
                  </a:r>
                  <a14:m>
                    <m:oMath xmlns:m="http://schemas.openxmlformats.org/officeDocument/2006/math">
                      <m:r>
                        <a:rPr lang="en-US" sz="2126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126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26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126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126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126" i="1" dirty="0">
                    <a:latin typeface="Euclid" panose="02020503060505020303" pitchFamily="18" charset="0"/>
                  </a:endParaRPr>
                </a:p>
                <a:p>
                  <a:endParaRPr lang="en-US" sz="2126" i="1" dirty="0">
                    <a:latin typeface="Euclid" panose="02020503060505020303" pitchFamily="18" charset="0"/>
                  </a:endParaRPr>
                </a:p>
                <a:p>
                  <a:endParaRPr lang="en-US" sz="3307" i="1" dirty="0">
                    <a:latin typeface="Euclid" panose="02020503060505020303" pitchFamily="18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008541D-3D09-544A-B1CF-EB358EEE8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195" y="-199341"/>
                  <a:ext cx="7496062" cy="1339980"/>
                </a:xfrm>
                <a:prstGeom prst="rect">
                  <a:avLst/>
                </a:prstGeom>
                <a:blipFill>
                  <a:blip r:embed="rId9"/>
                  <a:stretch>
                    <a:fillRect l="-1299" t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D4038F4-3735-AB4A-8571-E099C1D70833}"/>
              </a:ext>
            </a:extLst>
          </p:cNvPr>
          <p:cNvSpPr txBox="1"/>
          <p:nvPr/>
        </p:nvSpPr>
        <p:spPr>
          <a:xfrm>
            <a:off x="177623" y="7277947"/>
            <a:ext cx="4173169" cy="81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62" b="1" dirty="0">
                <a:latin typeface="Euclid" panose="02020503060505020303" pitchFamily="18" charset="0"/>
              </a:rPr>
              <a:t>Simple example on choosing set of joint velocity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185787-6FEA-BDB2-0CB4-F116C639F9A2}"/>
              </a:ext>
            </a:extLst>
          </p:cNvPr>
          <p:cNvSpPr txBox="1"/>
          <p:nvPr/>
        </p:nvSpPr>
        <p:spPr>
          <a:xfrm>
            <a:off x="0" y="24653"/>
            <a:ext cx="14225770" cy="6740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780" b="1" dirty="0">
                <a:latin typeface="Euclid" panose="02020503060505020303" pitchFamily="18" charset="0"/>
              </a:rPr>
              <a:t>Centroidal Dynamics</a:t>
            </a:r>
          </a:p>
        </p:txBody>
      </p:sp>
    </p:spTree>
    <p:extLst>
      <p:ext uri="{BB962C8B-B14F-4D97-AF65-F5344CB8AC3E}">
        <p14:creationId xmlns:p14="http://schemas.microsoft.com/office/powerpoint/2010/main" val="284991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DC8F5-B118-0567-5BA7-E9BC00F49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80" y="744089"/>
            <a:ext cx="14263118" cy="1581930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https://www.physio-pedia.com/Range_of_Motion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https://design.tutsplus.com/articles/human-anatomy-fundamentals-flexibility-and-joint-limitations--vector-25401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8FE8C62-9259-F813-4A91-9C65ADA19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00122"/>
              </p:ext>
            </p:extLst>
          </p:nvPr>
        </p:nvGraphicFramePr>
        <p:xfrm>
          <a:off x="4800073" y="2016032"/>
          <a:ext cx="9600140" cy="6147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028">
                  <a:extLst>
                    <a:ext uri="{9D8B030D-6E8A-4147-A177-3AD203B41FA5}">
                      <a16:colId xmlns:a16="http://schemas.microsoft.com/office/drawing/2014/main" val="1477152430"/>
                    </a:ext>
                  </a:extLst>
                </a:gridCol>
                <a:gridCol w="1920028">
                  <a:extLst>
                    <a:ext uri="{9D8B030D-6E8A-4147-A177-3AD203B41FA5}">
                      <a16:colId xmlns:a16="http://schemas.microsoft.com/office/drawing/2014/main" val="2071156496"/>
                    </a:ext>
                  </a:extLst>
                </a:gridCol>
                <a:gridCol w="1920028">
                  <a:extLst>
                    <a:ext uri="{9D8B030D-6E8A-4147-A177-3AD203B41FA5}">
                      <a16:colId xmlns:a16="http://schemas.microsoft.com/office/drawing/2014/main" val="2576278180"/>
                    </a:ext>
                  </a:extLst>
                </a:gridCol>
                <a:gridCol w="1920028">
                  <a:extLst>
                    <a:ext uri="{9D8B030D-6E8A-4147-A177-3AD203B41FA5}">
                      <a16:colId xmlns:a16="http://schemas.microsoft.com/office/drawing/2014/main" val="2726346536"/>
                    </a:ext>
                  </a:extLst>
                </a:gridCol>
                <a:gridCol w="1920028">
                  <a:extLst>
                    <a:ext uri="{9D8B030D-6E8A-4147-A177-3AD203B41FA5}">
                      <a16:colId xmlns:a16="http://schemas.microsoft.com/office/drawing/2014/main" val="1220143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Joint Axis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Motion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Joint Limit (Degree)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Motion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Joint Limit (Degree)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00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Ankle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Plantar Flexion</a:t>
                      </a:r>
                    </a:p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(Flexion)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40/45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Dorsi Flexion</a:t>
                      </a:r>
                    </a:p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(Extension)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25/30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34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Ankle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Pronation</a:t>
                      </a:r>
                    </a:p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(Inversion)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23/30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Supernation</a:t>
                      </a:r>
                    </a:p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(Eversion)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12/10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38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Knee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Flexion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130/150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Extension</a:t>
                      </a:r>
                    </a:p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(Hyper-Extension)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0/(-15)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972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Hip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Flexion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100/110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Extension</a:t>
                      </a:r>
                    </a:p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(Hyper-Extension)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0/(-30)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8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Hip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Abduction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30/40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Adduction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850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Hip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External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45/50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Euclid" panose="02020503060505020303" pitchFamily="18" charset="0"/>
                        </a:rPr>
                        <a:t>Internal Rotation</a:t>
                      </a:r>
                    </a:p>
                    <a:p>
                      <a:endParaRPr lang="en-US" dirty="0">
                        <a:latin typeface="Euclid" panose="0202050306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20202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EA52E8D8-62FD-A557-1BA6-6BC206F7AC7D}"/>
              </a:ext>
            </a:extLst>
          </p:cNvPr>
          <p:cNvGrpSpPr/>
          <p:nvPr/>
        </p:nvGrpSpPr>
        <p:grpSpPr>
          <a:xfrm>
            <a:off x="-340951" y="1517542"/>
            <a:ext cx="6185160" cy="8575301"/>
            <a:chOff x="195762" y="424237"/>
            <a:chExt cx="6526530" cy="857530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B280DB4-85DF-535B-C2E5-9759D99B21F7}"/>
                </a:ext>
              </a:extLst>
            </p:cNvPr>
            <p:cNvGrpSpPr/>
            <p:nvPr/>
          </p:nvGrpSpPr>
          <p:grpSpPr>
            <a:xfrm>
              <a:off x="195762" y="424237"/>
              <a:ext cx="6526530" cy="8575301"/>
              <a:chOff x="-639125" y="1557298"/>
              <a:chExt cx="6526530" cy="9216061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54DE76E-BD28-9B92-65B7-6C3938C38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639125" y="1557298"/>
                <a:ext cx="6526530" cy="9216061"/>
              </a:xfrm>
              <a:prstGeom prst="rect">
                <a:avLst/>
              </a:prstGeom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C7443D7-762C-D15A-E973-7DCB5D923FFC}"/>
                  </a:ext>
                </a:extLst>
              </p:cNvPr>
              <p:cNvGrpSpPr/>
              <p:nvPr/>
            </p:nvGrpSpPr>
            <p:grpSpPr>
              <a:xfrm>
                <a:off x="-165628" y="3404487"/>
                <a:ext cx="2360767" cy="901648"/>
                <a:chOff x="210010" y="4852678"/>
                <a:chExt cx="2360767" cy="901648"/>
              </a:xfrm>
            </p:grpSpPr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6F00ADC7-91A6-F170-0D8E-44848DC518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1812" y="4852678"/>
                  <a:ext cx="1568965" cy="499871"/>
                </a:xfrm>
                <a:prstGeom prst="line">
                  <a:avLst/>
                </a:prstGeom>
                <a:ln w="19050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106E3C5-74FE-5C02-5B4F-0C6AED8F7402}"/>
                    </a:ext>
                  </a:extLst>
                </p:cNvPr>
                <p:cNvSpPr txBox="1"/>
                <p:nvPr/>
              </p:nvSpPr>
              <p:spPr>
                <a:xfrm>
                  <a:off x="210010" y="5292661"/>
                  <a:ext cx="120064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dirty="0">
                      <a:latin typeface="Euclid" panose="02020503060505020303" pitchFamily="18" charset="0"/>
                    </a:rPr>
                    <a:t>Hip 1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848536F-36A5-A09A-7271-42CDF9E01409}"/>
                  </a:ext>
                </a:extLst>
              </p:cNvPr>
              <p:cNvGrpSpPr/>
              <p:nvPr/>
            </p:nvGrpSpPr>
            <p:grpSpPr>
              <a:xfrm rot="3290805">
                <a:off x="320039" y="3091182"/>
                <a:ext cx="1760859" cy="1200647"/>
                <a:chOff x="579501" y="4923170"/>
                <a:chExt cx="1760859" cy="1200647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380D25B-BABB-244A-F6CF-44878115EB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1395" y="5132191"/>
                  <a:ext cx="1568965" cy="499871"/>
                </a:xfrm>
                <a:prstGeom prst="line">
                  <a:avLst/>
                </a:prstGeom>
                <a:ln w="19050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8972455-48C0-C73F-0062-927A484B1B89}"/>
                    </a:ext>
                  </a:extLst>
                </p:cNvPr>
                <p:cNvSpPr txBox="1"/>
                <p:nvPr/>
              </p:nvSpPr>
              <p:spPr>
                <a:xfrm rot="18309195">
                  <a:off x="210010" y="5292661"/>
                  <a:ext cx="120064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dirty="0">
                      <a:latin typeface="Euclid" panose="02020503060505020303" pitchFamily="18" charset="0"/>
                    </a:rPr>
                    <a:t>Hip 2</a:t>
                  </a: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1A14456-D8D1-C4CE-A69F-670C4D671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4389" y="2406423"/>
                <a:ext cx="30932" cy="2067038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1A6F60-3560-C939-30C8-A5F873AF5337}"/>
                  </a:ext>
                </a:extLst>
              </p:cNvPr>
              <p:cNvSpPr txBox="1"/>
              <p:nvPr/>
            </p:nvSpPr>
            <p:spPr>
              <a:xfrm>
                <a:off x="486308" y="2150034"/>
                <a:ext cx="120064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Euclid" panose="02020503060505020303" pitchFamily="18" charset="0"/>
                  </a:rPr>
                  <a:t>Hip 3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559D2CF-8234-72C4-5FBF-F5C6C9A922F1}"/>
                </a:ext>
              </a:extLst>
            </p:cNvPr>
            <p:cNvGrpSpPr/>
            <p:nvPr/>
          </p:nvGrpSpPr>
          <p:grpSpPr>
            <a:xfrm>
              <a:off x="921711" y="5110112"/>
              <a:ext cx="3200262" cy="1797548"/>
              <a:chOff x="34258" y="6672508"/>
              <a:chExt cx="3200262" cy="179754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1D19C5A-BE1B-C1CE-B5D4-1C7973BD61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41" y="6777945"/>
                <a:ext cx="2132418" cy="1021263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F14D385-2788-00B9-5B20-282FE2FB079F}"/>
                  </a:ext>
                </a:extLst>
              </p:cNvPr>
              <p:cNvSpPr txBox="1"/>
              <p:nvPr/>
            </p:nvSpPr>
            <p:spPr>
              <a:xfrm>
                <a:off x="1843741" y="7777558"/>
                <a:ext cx="13907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Euclid" panose="02020503060505020303" pitchFamily="18" charset="0"/>
                  </a:rPr>
                  <a:t>Ankle 1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C14B1C3-147D-33B8-0B1A-9892BF87FC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987" y="6672508"/>
                <a:ext cx="648050" cy="1388588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94017E-C1D8-D186-E417-7B4C0036D09E}"/>
                  </a:ext>
                </a:extLst>
              </p:cNvPr>
              <p:cNvSpPr txBox="1"/>
              <p:nvPr/>
            </p:nvSpPr>
            <p:spPr>
              <a:xfrm>
                <a:off x="34258" y="8008391"/>
                <a:ext cx="13907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Euclid" panose="02020503060505020303" pitchFamily="18" charset="0"/>
                  </a:rPr>
                  <a:t>Ankle 2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5F8FD40-96D7-1787-6BB8-2239A6209FA6}"/>
                </a:ext>
              </a:extLst>
            </p:cNvPr>
            <p:cNvGrpSpPr/>
            <p:nvPr/>
          </p:nvGrpSpPr>
          <p:grpSpPr>
            <a:xfrm>
              <a:off x="937948" y="3607728"/>
              <a:ext cx="2504520" cy="780718"/>
              <a:chOff x="210010" y="4973608"/>
              <a:chExt cx="2504520" cy="780718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946CDF8-6626-1E68-146D-2B51E4FEE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5565" y="4973608"/>
                <a:ext cx="1568965" cy="499871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53BECCB-3531-C69F-18F9-460591C6AB16}"/>
                  </a:ext>
                </a:extLst>
              </p:cNvPr>
              <p:cNvSpPr txBox="1"/>
              <p:nvPr/>
            </p:nvSpPr>
            <p:spPr>
              <a:xfrm>
                <a:off x="210010" y="5292661"/>
                <a:ext cx="120064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Euclid" panose="02020503060505020303" pitchFamily="18" charset="0"/>
                  </a:rPr>
                  <a:t>Knee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663EEE1-011B-3B29-2FC4-BFACBD40C4BE}"/>
              </a:ext>
            </a:extLst>
          </p:cNvPr>
          <p:cNvSpPr txBox="1"/>
          <p:nvPr/>
        </p:nvSpPr>
        <p:spPr>
          <a:xfrm>
            <a:off x="0" y="33230"/>
            <a:ext cx="14292433" cy="6740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780" b="1" dirty="0">
                <a:latin typeface="Euclid" panose="02020503060505020303" pitchFamily="18" charset="0"/>
              </a:rPr>
              <a:t>Relationship bet. Human Joint Motions and biped model motion</a:t>
            </a:r>
          </a:p>
        </p:txBody>
      </p:sp>
    </p:spTree>
    <p:extLst>
      <p:ext uri="{BB962C8B-B14F-4D97-AF65-F5344CB8AC3E}">
        <p14:creationId xmlns:p14="http://schemas.microsoft.com/office/powerpoint/2010/main" val="355887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3C57C-802F-E7BA-7CAE-79143A83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473" y="3130903"/>
            <a:ext cx="8748847" cy="1739495"/>
          </a:xfrm>
        </p:spPr>
        <p:txBody>
          <a:bodyPr/>
          <a:lstStyle/>
          <a:p>
            <a:r>
              <a:rPr lang="en-US" b="1" dirty="0">
                <a:latin typeface="Euclid" panose="02020503060505020303" pitchFamily="18" charset="0"/>
              </a:rPr>
              <a:t>Dynamic Stability Analysis</a:t>
            </a:r>
          </a:p>
        </p:txBody>
      </p:sp>
    </p:spTree>
    <p:extLst>
      <p:ext uri="{BB962C8B-B14F-4D97-AF65-F5344CB8AC3E}">
        <p14:creationId xmlns:p14="http://schemas.microsoft.com/office/powerpoint/2010/main" val="643059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EF30C1C-A543-8BD7-0941-EE7BD0E0A2FD}"/>
              </a:ext>
            </a:extLst>
          </p:cNvPr>
          <p:cNvGrpSpPr/>
          <p:nvPr/>
        </p:nvGrpSpPr>
        <p:grpSpPr>
          <a:xfrm>
            <a:off x="1249310" y="1179611"/>
            <a:ext cx="6526530" cy="8575301"/>
            <a:chOff x="195762" y="424237"/>
            <a:chExt cx="6526530" cy="85753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3209FD-5119-54FF-25DD-F87EC7C2F4F5}"/>
                </a:ext>
              </a:extLst>
            </p:cNvPr>
            <p:cNvGrpSpPr/>
            <p:nvPr/>
          </p:nvGrpSpPr>
          <p:grpSpPr>
            <a:xfrm>
              <a:off x="195762" y="424237"/>
              <a:ext cx="6526530" cy="8575301"/>
              <a:chOff x="-639125" y="1557298"/>
              <a:chExt cx="6526530" cy="9216061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B9BBF83B-3600-C663-4B6A-91A1C35C7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639125" y="1557298"/>
                <a:ext cx="6526530" cy="9216061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E817BB0-2CA2-186B-4A6E-DC7D98F9B486}"/>
                  </a:ext>
                </a:extLst>
              </p:cNvPr>
              <p:cNvGrpSpPr/>
              <p:nvPr/>
            </p:nvGrpSpPr>
            <p:grpSpPr>
              <a:xfrm>
                <a:off x="-165628" y="3404487"/>
                <a:ext cx="2360767" cy="901648"/>
                <a:chOff x="210010" y="4852678"/>
                <a:chExt cx="2360767" cy="901648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F4E0E1C2-F513-3F79-4B71-9C2775E405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1812" y="4852678"/>
                  <a:ext cx="1568965" cy="499871"/>
                </a:xfrm>
                <a:prstGeom prst="line">
                  <a:avLst/>
                </a:prstGeom>
                <a:ln w="19050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C3E68E-35AA-DB95-7F92-A98757655D04}"/>
                    </a:ext>
                  </a:extLst>
                </p:cNvPr>
                <p:cNvSpPr txBox="1"/>
                <p:nvPr/>
              </p:nvSpPr>
              <p:spPr>
                <a:xfrm>
                  <a:off x="210010" y="5292661"/>
                  <a:ext cx="120064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dirty="0">
                      <a:latin typeface="Euclid" panose="02020503060505020303" pitchFamily="18" charset="0"/>
                    </a:rPr>
                    <a:t>Hip 1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30BA1B6-A33A-82A8-6988-2521F7228BAD}"/>
                  </a:ext>
                </a:extLst>
              </p:cNvPr>
              <p:cNvGrpSpPr/>
              <p:nvPr/>
            </p:nvGrpSpPr>
            <p:grpSpPr>
              <a:xfrm rot="3290805">
                <a:off x="320039" y="3091182"/>
                <a:ext cx="1760859" cy="1200647"/>
                <a:chOff x="579501" y="4923170"/>
                <a:chExt cx="1760859" cy="1200647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AB685285-AC89-9A4C-07AC-147D800BD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1395" y="5132191"/>
                  <a:ext cx="1568965" cy="499871"/>
                </a:xfrm>
                <a:prstGeom prst="line">
                  <a:avLst/>
                </a:prstGeom>
                <a:ln w="19050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F7E70E0-626B-06F1-0A6C-B0390D5B7B12}"/>
                    </a:ext>
                  </a:extLst>
                </p:cNvPr>
                <p:cNvSpPr txBox="1"/>
                <p:nvPr/>
              </p:nvSpPr>
              <p:spPr>
                <a:xfrm rot="18309195">
                  <a:off x="210010" y="5292661"/>
                  <a:ext cx="120064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dirty="0">
                      <a:latin typeface="Euclid" panose="02020503060505020303" pitchFamily="18" charset="0"/>
                    </a:rPr>
                    <a:t>Hip 2</a:t>
                  </a:r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BFB5E77-17EC-EF7E-79FD-DE1B1F8BE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4389" y="2406423"/>
                <a:ext cx="30932" cy="2067038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9F6EDE-258C-C9C3-A689-B9E9BEB865B8}"/>
                  </a:ext>
                </a:extLst>
              </p:cNvPr>
              <p:cNvSpPr txBox="1"/>
              <p:nvPr/>
            </p:nvSpPr>
            <p:spPr>
              <a:xfrm>
                <a:off x="486308" y="2150034"/>
                <a:ext cx="120064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Euclid" panose="02020503060505020303" pitchFamily="18" charset="0"/>
                  </a:rPr>
                  <a:t>Hip 3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41BC6B8-A67C-BD3B-79FD-95705068A702}"/>
                </a:ext>
              </a:extLst>
            </p:cNvPr>
            <p:cNvGrpSpPr/>
            <p:nvPr/>
          </p:nvGrpSpPr>
          <p:grpSpPr>
            <a:xfrm>
              <a:off x="921711" y="5110112"/>
              <a:ext cx="3200262" cy="1797548"/>
              <a:chOff x="34258" y="6672508"/>
              <a:chExt cx="3200262" cy="1797548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E9FC578-4FDD-F026-CB7B-49C6F8E8B1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41" y="6777945"/>
                <a:ext cx="2132418" cy="1021263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85DCDC-0A0D-C09F-D394-7BAC95230D59}"/>
                  </a:ext>
                </a:extLst>
              </p:cNvPr>
              <p:cNvSpPr txBox="1"/>
              <p:nvPr/>
            </p:nvSpPr>
            <p:spPr>
              <a:xfrm>
                <a:off x="1843741" y="7777558"/>
                <a:ext cx="13907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Euclid" panose="02020503060505020303" pitchFamily="18" charset="0"/>
                  </a:rPr>
                  <a:t>Ankle 1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D62CE6A-1020-DE4E-8235-DC2BDA3AC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987" y="6672508"/>
                <a:ext cx="648050" cy="1388588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ECC294-A99D-D737-2593-B23423F43D8D}"/>
                  </a:ext>
                </a:extLst>
              </p:cNvPr>
              <p:cNvSpPr txBox="1"/>
              <p:nvPr/>
            </p:nvSpPr>
            <p:spPr>
              <a:xfrm>
                <a:off x="34258" y="8008391"/>
                <a:ext cx="13907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Euclid" panose="02020503060505020303" pitchFamily="18" charset="0"/>
                  </a:rPr>
                  <a:t>Ankle 2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939DE3C-8512-9EE4-BB62-0697A2F214CF}"/>
                </a:ext>
              </a:extLst>
            </p:cNvPr>
            <p:cNvGrpSpPr/>
            <p:nvPr/>
          </p:nvGrpSpPr>
          <p:grpSpPr>
            <a:xfrm>
              <a:off x="937948" y="3607728"/>
              <a:ext cx="2504520" cy="780718"/>
              <a:chOff x="210010" y="4973608"/>
              <a:chExt cx="2504520" cy="780718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FCE1680-0306-6167-0FCA-8ECDD288A4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5565" y="4973608"/>
                <a:ext cx="1568965" cy="499871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36EEC-1D74-14E6-77B6-215DEAA18E5D}"/>
                  </a:ext>
                </a:extLst>
              </p:cNvPr>
              <p:cNvSpPr txBox="1"/>
              <p:nvPr/>
            </p:nvSpPr>
            <p:spPr>
              <a:xfrm>
                <a:off x="210010" y="5292661"/>
                <a:ext cx="120064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Euclid" panose="02020503060505020303" pitchFamily="18" charset="0"/>
                  </a:rPr>
                  <a:t>Knee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2E7E96-79D2-7BA2-42EB-BB63C44A8986}"/>
                  </a:ext>
                </a:extLst>
              </p:cNvPr>
              <p:cNvSpPr txBox="1"/>
              <p:nvPr/>
            </p:nvSpPr>
            <p:spPr>
              <a:xfrm>
                <a:off x="6916765" y="2355967"/>
                <a:ext cx="7205868" cy="19865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acc>
                    <m:r>
                      <a:rPr lang="en-US" sz="2400" b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acc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  <m:r>
                      <a:rPr lang="en-US" sz="2400" b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b="1" dirty="0">
                    <a:latin typeface="Euclid" panose="02020503060505020303" pitchFamily="18" charset="0"/>
                  </a:rPr>
                  <a:t>; </a:t>
                </a:r>
                <a:r>
                  <a:rPr lang="en-US" sz="2400" b="1" i="1" dirty="0">
                    <a:latin typeface="Euclid" panose="02020503060505020303" pitchFamily="18" charset="0"/>
                  </a:rPr>
                  <a:t>c</a:t>
                </a:r>
                <a:r>
                  <a:rPr lang="en-US" sz="2400" b="1" dirty="0">
                    <a:latin typeface="Euclid" panose="02020503060505020303" pitchFamily="18" charset="0"/>
                  </a:rPr>
                  <a:t>=CG; </a:t>
                </a:r>
                <a:r>
                  <a:rPr lang="en-US" sz="2400" b="1" i="1" dirty="0">
                    <a:latin typeface="Euclid" panose="02020503060505020303" pitchFamily="18" charset="0"/>
                  </a:rPr>
                  <a:t>p </a:t>
                </a:r>
                <a:r>
                  <a:rPr lang="en-US" sz="2400" b="1" dirty="0">
                    <a:latin typeface="Euclid" panose="02020503060505020303" pitchFamily="18" charset="0"/>
                  </a:rPr>
                  <a:t>=Zero Moment point(ZMP);    </a:t>
                </a:r>
              </a:p>
              <a:p>
                <a:endParaRPr lang="en-US" sz="2400" b="1" dirty="0">
                  <a:latin typeface="Euclid" panose="02020503060505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400" b="1" dirty="0">
                    <a:latin typeface="Euclid" panose="02020503060505020303" pitchFamily="18" charset="0"/>
                  </a:rPr>
                  <a:t> Linear momentum,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400" b="1" dirty="0">
                    <a:latin typeface="Euclid" panose="02020503060505020303" pitchFamily="18" charset="0"/>
                  </a:rPr>
                  <a:t> Angular momentum </a:t>
                </a:r>
              </a:p>
              <a:p>
                <a:r>
                  <a:rPr lang="en-US" sz="2400" b="1" dirty="0">
                    <a:latin typeface="Euclid" panose="02020503060505020303" pitchFamily="18" charset="0"/>
                  </a:rPr>
                  <a:t>M=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400" b="1" dirty="0">
                    <a:latin typeface="Euclid" panose="02020503060505020303" pitchFamily="18" charset="0"/>
                  </a:rPr>
                  <a:t>gravity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2E7E96-79D2-7BA2-42EB-BB63C44A8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765" y="2355967"/>
                <a:ext cx="7205868" cy="1986506"/>
              </a:xfrm>
              <a:prstGeom prst="rect">
                <a:avLst/>
              </a:prstGeom>
              <a:blipFill>
                <a:blip r:embed="rId4"/>
                <a:stretch>
                  <a:fillRect l="-1230" b="-6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E9454BD-8F0D-A141-ACBE-2A3AD4D7F445}"/>
              </a:ext>
            </a:extLst>
          </p:cNvPr>
          <p:cNvSpPr txBox="1"/>
          <p:nvPr/>
        </p:nvSpPr>
        <p:spPr>
          <a:xfrm>
            <a:off x="87221" y="187718"/>
            <a:ext cx="14225770" cy="6740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780" b="1" dirty="0">
                <a:latin typeface="Euclid" panose="02020503060505020303" pitchFamily="18" charset="0"/>
              </a:rPr>
              <a:t>Centroidal Dynamics: Equation of Motion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8F58F9-033F-1BBB-0A6E-770C02C5B4D1}"/>
              </a:ext>
            </a:extLst>
          </p:cNvPr>
          <p:cNvSpPr txBox="1"/>
          <p:nvPr/>
        </p:nvSpPr>
        <p:spPr>
          <a:xfrm>
            <a:off x="0" y="8350155"/>
            <a:ext cx="12026349" cy="47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uclid" panose="02020503060505020303" pitchFamily="18" charset="0"/>
              </a:rPr>
              <a:t>Impulse/Weight(Current work)=10N*10s/(5*9.81N)=2.03s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56F767-367A-E766-E7B1-FB601461F004}"/>
              </a:ext>
            </a:extLst>
          </p:cNvPr>
          <p:cNvSpPr txBox="1"/>
          <p:nvPr/>
        </p:nvSpPr>
        <p:spPr>
          <a:xfrm>
            <a:off x="-1" y="7957197"/>
            <a:ext cx="12026349" cy="47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uclid" panose="02020503060505020303" pitchFamily="18" charset="0"/>
              </a:rPr>
              <a:t>Impulse/Weight(Orin et al. 2013)=120N*1s/(50*9.81N)=0.2445s</a:t>
            </a:r>
          </a:p>
        </p:txBody>
      </p:sp>
    </p:spTree>
    <p:extLst>
      <p:ext uri="{BB962C8B-B14F-4D97-AF65-F5344CB8AC3E}">
        <p14:creationId xmlns:p14="http://schemas.microsoft.com/office/powerpoint/2010/main" val="2825862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CB27F2-38AC-3F88-CE9A-6755A68347CF}"/>
                  </a:ext>
                </a:extLst>
              </p:cNvPr>
              <p:cNvSpPr txBox="1"/>
              <p:nvPr/>
            </p:nvSpPr>
            <p:spPr>
              <a:xfrm>
                <a:off x="72886" y="883649"/>
                <a:ext cx="13695478" cy="1628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Euclid" panose="02020503060505020303" pitchFamily="18" charset="0"/>
                  </a:rPr>
                  <a:t>Computed torque Control:</a:t>
                </a:r>
              </a:p>
              <a:p>
                <a:r>
                  <a:rPr lang="en-US" sz="2400" b="1" dirty="0">
                    <a:latin typeface="Euclid" panose="020205030605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,      </m:t>
                    </m:r>
                    <m:acc>
                      <m:accPr>
                        <m:chr m:val="̅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</m:acc>
                  </m:oMath>
                </a14:m>
                <a:endParaRPr lang="en-US" sz="2400" b="1" dirty="0">
                  <a:latin typeface="Euclid" panose="02020503060505020303" pitchFamily="18" charset="0"/>
                </a:endParaRPr>
              </a:p>
              <a:p>
                <a:endParaRPr lang="en-US" sz="2400" b="1" dirty="0">
                  <a:latin typeface="Euclid" panose="02020503060505020303" pitchFamily="18" charset="0"/>
                </a:endParaRPr>
              </a:p>
              <a:p>
                <a:r>
                  <a:rPr lang="en-US" sz="2400" b="1" dirty="0">
                    <a:latin typeface="Euclid" panose="02020503060505020303" pitchFamily="18" charset="0"/>
                  </a:rPr>
                  <a:t>For this problem, PID can also be applied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CB27F2-38AC-3F88-CE9A-6755A6834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6" y="883649"/>
                <a:ext cx="13695478" cy="1628394"/>
              </a:xfrm>
              <a:prstGeom prst="rect">
                <a:avLst/>
              </a:prstGeom>
              <a:blipFill>
                <a:blip r:embed="rId2"/>
                <a:stretch>
                  <a:fillRect l="-648" t="-3101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5F8B1A1-A5C2-B665-83AF-31F86A9E18B4}"/>
              </a:ext>
            </a:extLst>
          </p:cNvPr>
          <p:cNvSpPr txBox="1"/>
          <p:nvPr/>
        </p:nvSpPr>
        <p:spPr>
          <a:xfrm>
            <a:off x="87221" y="187718"/>
            <a:ext cx="14225770" cy="6740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780" b="1" dirty="0">
                <a:latin typeface="Euclid" panose="02020503060505020303" pitchFamily="18" charset="0"/>
              </a:rPr>
              <a:t>Theory behind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2867B3-D52D-09E3-0FCD-60097938694C}"/>
                  </a:ext>
                </a:extLst>
              </p:cNvPr>
              <p:cNvSpPr txBox="1"/>
              <p:nvPr/>
            </p:nvSpPr>
            <p:spPr>
              <a:xfrm>
                <a:off x="87221" y="2739362"/>
                <a:ext cx="13695478" cy="5156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Euclid" panose="02020503060505020303" pitchFamily="18" charset="0"/>
                  </a:rPr>
                  <a:t>Optimization: SQP(Sequential Quadratic Programming used)</a:t>
                </a:r>
              </a:p>
              <a:p>
                <a:endParaRPr lang="en-US" sz="2400" b="1" dirty="0">
                  <a:latin typeface="Euclid" panose="02020503060505020303" pitchFamily="18" charset="0"/>
                </a:endParaRPr>
              </a:p>
              <a:p>
                <a:r>
                  <a:rPr lang="en-US" sz="2400" b="1" dirty="0">
                    <a:latin typeface="Euclid" panose="02020503060505020303" pitchFamily="18" charset="0"/>
                  </a:rPr>
                  <a:t>Variable W</a:t>
                </a:r>
              </a:p>
              <a:p>
                <a:r>
                  <a:rPr lang="en-US" sz="2400" b="1" dirty="0">
                    <a:latin typeface="Euclid" panose="02020503060505020303" pitchFamily="18" charset="0"/>
                  </a:rPr>
                  <a:t>Objective function: </a:t>
                </a:r>
              </a:p>
              <a:p>
                <a:r>
                  <a:rPr lang="en-US" sz="2400" b="1" dirty="0">
                    <a:latin typeface="Euclid" panose="02020503060505020303" pitchFamily="18" charset="0"/>
                  </a:rPr>
                  <a:t>   ||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acc>
                              </m:e>
                              <m:sub/>
                            </m:sSub>
                          </m:e>
                        </m:d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𝑽𝑾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>
                    <a:latin typeface="Euclid" panose="02020503060505020303" pitchFamily="18" charset="0"/>
                  </a:rPr>
                  <a:t> where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𝑽𝑾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latin typeface="Euclid" panose="020205030605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>
                    <a:latin typeface="Euclid" panose="02020503060505020303" pitchFamily="18" charset="0"/>
                  </a:rPr>
                  <a:t>eigen 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-US" sz="2400" b="1" dirty="0">
                  <a:latin typeface="Euclid" panose="02020503060505020303" pitchFamily="18" charset="0"/>
                </a:endParaRPr>
              </a:p>
              <a:p>
                <a:endParaRPr lang="en-US" sz="2400" b="1" dirty="0">
                  <a:latin typeface="Euclid" panose="02020503060505020303" pitchFamily="18" charset="0"/>
                </a:endParaRPr>
              </a:p>
              <a:p>
                <a:r>
                  <a:rPr lang="en-US" sz="2400" b="1" dirty="0">
                    <a:latin typeface="Euclid" panose="02020503060505020303" pitchFamily="18" charset="0"/>
                  </a:rPr>
                  <a:t>Subject to </a:t>
                </a:r>
              </a:p>
              <a:p>
                <a:r>
                  <a:rPr lang="en-US" sz="2400" b="1" dirty="0">
                    <a:latin typeface="Euclid" panose="02020503060505020303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̈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𝒉𝑽𝑾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𝑴𝒈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400" b="1" dirty="0">
                    <a:latin typeface="Euclid" panose="02020503060505020303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𝑴𝒈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≡ </m:t>
                    </m:r>
                  </m:oMath>
                </a14:m>
                <a:r>
                  <a:rPr lang="en-US" sz="2400" b="1" dirty="0">
                    <a:latin typeface="Euclid" panose="02020503060505020303" pitchFamily="18" charset="0"/>
                  </a:rPr>
                  <a:t>Weight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latin typeface="Euclid" panose="02020503060505020303" pitchFamily="18" charset="0"/>
                  </a:rPr>
                  <a:t>Friction coefficient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400" b="1" dirty="0">
                    <a:latin typeface="Euclid" panose="02020503060505020303" pitchFamily="18" charset="0"/>
                  </a:rPr>
                  <a:t>: normal force; 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latin typeface="Euclid" panose="02020503060505020303" pitchFamily="18" charset="0"/>
                  </a:rPr>
                  <a:t>matrix extracting forces acting along the plane</a:t>
                </a:r>
              </a:p>
              <a:p>
                <a:endParaRPr lang="en-US" sz="2400" b="1" dirty="0">
                  <a:latin typeface="Euclid" panose="02020503060505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̈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𝒉𝑽𝑾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𝑴𝒈</m:t>
                    </m:r>
                  </m:oMath>
                </a14:m>
                <a:r>
                  <a:rPr lang="en-US" sz="2400" b="1" dirty="0">
                    <a:latin typeface="Euclid" panose="02020503060505020303" pitchFamily="18" charset="0"/>
                  </a:rPr>
                  <a:t>)&gt;0;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latin typeface="Euclid" panose="02020503060505020303" pitchFamily="18" charset="0"/>
                  </a:rPr>
                  <a:t>matrix extracting normal force on the plane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2867B3-D52D-09E3-0FCD-600979386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21" y="2739362"/>
                <a:ext cx="13695478" cy="5156155"/>
              </a:xfrm>
              <a:prstGeom prst="rect">
                <a:avLst/>
              </a:prstGeom>
              <a:blipFill>
                <a:blip r:embed="rId3"/>
                <a:stretch>
                  <a:fillRect l="-648" t="-983" b="-2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D8C849-2684-0054-0AF2-2942A1A7DD61}"/>
                  </a:ext>
                </a:extLst>
              </p:cNvPr>
              <p:cNvSpPr txBox="1"/>
              <p:nvPr/>
            </p:nvSpPr>
            <p:spPr>
              <a:xfrm>
                <a:off x="10907448" y="1145314"/>
                <a:ext cx="2082588" cy="772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  <a:p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D8C849-2684-0054-0AF2-2942A1A7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448" y="1145314"/>
                <a:ext cx="2082588" cy="772904"/>
              </a:xfrm>
              <a:prstGeom prst="rect">
                <a:avLst/>
              </a:prstGeom>
              <a:blipFill>
                <a:blip r:embed="rId4"/>
                <a:stretch>
                  <a:fillRect l="-3636" t="-8065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6B3C9F-1E5D-1638-2080-F818DDF75EDE}"/>
              </a:ext>
            </a:extLst>
          </p:cNvPr>
          <p:cNvSpPr txBox="1"/>
          <p:nvPr/>
        </p:nvSpPr>
        <p:spPr>
          <a:xfrm>
            <a:off x="0" y="8350155"/>
            <a:ext cx="906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uclid" panose="02020503060505020303" pitchFamily="18" charset="0"/>
              </a:rPr>
              <a:t>Impulse/Weight(Current work)=10N*10s/(5*9.81N)=2.03s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7F9CD-5ABF-18A2-F302-16CDB748121C}"/>
              </a:ext>
            </a:extLst>
          </p:cNvPr>
          <p:cNvSpPr txBox="1"/>
          <p:nvPr/>
        </p:nvSpPr>
        <p:spPr>
          <a:xfrm>
            <a:off x="-1" y="7957197"/>
            <a:ext cx="906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uclid" panose="02020503060505020303" pitchFamily="18" charset="0"/>
              </a:rPr>
              <a:t>Impulse/Weight(Orin et al. 2013)=120N*1s/(50*9.81N)=0.2445s</a:t>
            </a:r>
          </a:p>
        </p:txBody>
      </p:sp>
    </p:spTree>
    <p:extLst>
      <p:ext uri="{BB962C8B-B14F-4D97-AF65-F5344CB8AC3E}">
        <p14:creationId xmlns:p14="http://schemas.microsoft.com/office/powerpoint/2010/main" val="223874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CF2D8D-803A-4942-A89B-FDBBD797AE0D}"/>
              </a:ext>
            </a:extLst>
          </p:cNvPr>
          <p:cNvSpPr txBox="1"/>
          <p:nvPr/>
        </p:nvSpPr>
        <p:spPr>
          <a:xfrm>
            <a:off x="-19343" y="439653"/>
            <a:ext cx="14380868" cy="46166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Euclid" panose="02020503060505020303" pitchFamily="18" charset="0"/>
              </a:rPr>
              <a:t>Simulation results for disturbance during trajectory : Joint rate and Joint torque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8491A2-8EFF-794C-BD2A-E90AA1A82DC2}"/>
              </a:ext>
            </a:extLst>
          </p:cNvPr>
          <p:cNvSpPr txBox="1"/>
          <p:nvPr/>
        </p:nvSpPr>
        <p:spPr>
          <a:xfrm>
            <a:off x="0" y="-22012"/>
            <a:ext cx="14361525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Euclid" panose="02020503060505020303" pitchFamily="18" charset="0"/>
              </a:defRPr>
            </a:lvl1pPr>
          </a:lstStyle>
          <a:p>
            <a:r>
              <a:rPr lang="en-US" sz="2800" dirty="0"/>
              <a:t>        Dynamic Stability : Results for disturbance during trajectory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B96C4-ECCC-9C49-B6B4-24B501884B09}"/>
              </a:ext>
            </a:extLst>
          </p:cNvPr>
          <p:cNvSpPr txBox="1"/>
          <p:nvPr/>
        </p:nvSpPr>
        <p:spPr>
          <a:xfrm>
            <a:off x="15508941" y="10416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A815DC-9524-62C7-AA58-D529664C7FD0}"/>
              </a:ext>
            </a:extLst>
          </p:cNvPr>
          <p:cNvSpPr txBox="1"/>
          <p:nvPr/>
        </p:nvSpPr>
        <p:spPr>
          <a:xfrm>
            <a:off x="-19343" y="8020808"/>
            <a:ext cx="14103216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latin typeface="Euclid" panose="02020503060505020303" pitchFamily="18" charset="0"/>
              </a:rPr>
              <a:t>Rapid change in the joint rate of Left Ankle2 during disturbance</a:t>
            </a:r>
            <a:endParaRPr lang="en-US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B20D95-87B1-FAB7-2FD9-67748DFC0298}"/>
              </a:ext>
            </a:extLst>
          </p:cNvPr>
          <p:cNvGrpSpPr/>
          <p:nvPr/>
        </p:nvGrpSpPr>
        <p:grpSpPr>
          <a:xfrm>
            <a:off x="0" y="948970"/>
            <a:ext cx="14400213" cy="6587784"/>
            <a:chOff x="0" y="948970"/>
            <a:chExt cx="14400213" cy="6587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D5A6054-340D-16C6-9848-4A175E592F88}"/>
                </a:ext>
              </a:extLst>
            </p:cNvPr>
            <p:cNvGrpSpPr/>
            <p:nvPr/>
          </p:nvGrpSpPr>
          <p:grpSpPr>
            <a:xfrm>
              <a:off x="0" y="948970"/>
              <a:ext cx="14400213" cy="6587784"/>
              <a:chOff x="0" y="948970"/>
              <a:chExt cx="14400213" cy="658778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89C3B2-5EA6-846B-0892-C116ED2002E2}"/>
                  </a:ext>
                </a:extLst>
              </p:cNvPr>
              <p:cNvSpPr txBox="1"/>
              <p:nvPr/>
            </p:nvSpPr>
            <p:spPr>
              <a:xfrm>
                <a:off x="1610772" y="7013534"/>
                <a:ext cx="45915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latin typeface="Euclid" panose="02020503060505020303" pitchFamily="18" charset="0"/>
                  </a:rPr>
                  <a:t>Joint rates with time</a:t>
                </a:r>
                <a:endParaRPr lang="en-US" sz="2800" b="1" dirty="0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7866BB8-819F-3E21-1F2A-55A9758D7A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948970"/>
                <a:ext cx="14400213" cy="381064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741F23-6576-8B36-1DF0-BE4A35102B16}"/>
                </a:ext>
              </a:extLst>
            </p:cNvPr>
            <p:cNvGrpSpPr/>
            <p:nvPr/>
          </p:nvGrpSpPr>
          <p:grpSpPr>
            <a:xfrm>
              <a:off x="0" y="1362983"/>
              <a:ext cx="14269702" cy="6134103"/>
              <a:chOff x="0" y="1362983"/>
              <a:chExt cx="14269702" cy="613410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35F7C6-F579-B9BB-17A0-72155B566420}"/>
                  </a:ext>
                </a:extLst>
              </p:cNvPr>
              <p:cNvSpPr txBox="1"/>
              <p:nvPr/>
            </p:nvSpPr>
            <p:spPr>
              <a:xfrm>
                <a:off x="8761099" y="6973866"/>
                <a:ext cx="45001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latin typeface="Euclid" panose="02020503060505020303" pitchFamily="18" charset="0"/>
                  </a:rPr>
                  <a:t>Joint torques with time</a:t>
                </a:r>
                <a:endParaRPr lang="en-US" sz="2800" b="1" dirty="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3FFA3A6-30A0-DD75-9B73-A575D48A448E}"/>
                  </a:ext>
                </a:extLst>
              </p:cNvPr>
              <p:cNvGrpSpPr/>
              <p:nvPr/>
            </p:nvGrpSpPr>
            <p:grpSpPr>
              <a:xfrm>
                <a:off x="0" y="1362983"/>
                <a:ext cx="14269702" cy="5532969"/>
                <a:chOff x="0" y="1362983"/>
                <a:chExt cx="14269702" cy="5532969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56ADDCB2-6906-C802-D1A0-BCE4DE6124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80313" y="1429814"/>
                  <a:ext cx="7789389" cy="5466138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96759A8-28DD-6509-1F23-12D9989C91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1362983"/>
                  <a:ext cx="6818243" cy="55329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363711A-0AE6-89FC-8784-0B4451EDE152}"/>
              </a:ext>
            </a:extLst>
          </p:cNvPr>
          <p:cNvSpPr/>
          <p:nvPr/>
        </p:nvSpPr>
        <p:spPr>
          <a:xfrm>
            <a:off x="0" y="1321460"/>
            <a:ext cx="14419556" cy="381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CF2D8D-803A-4942-A89B-FDBBD797AE0D}"/>
              </a:ext>
            </a:extLst>
          </p:cNvPr>
          <p:cNvSpPr txBox="1"/>
          <p:nvPr/>
        </p:nvSpPr>
        <p:spPr>
          <a:xfrm>
            <a:off x="-19343" y="439653"/>
            <a:ext cx="14380868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Euclid" panose="02020503060505020303" pitchFamily="18" charset="0"/>
              </a:rPr>
              <a:t>Simulation results for disturbance during trajectory:  CG motion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8491A2-8EFF-794C-BD2A-E90AA1A82DC2}"/>
              </a:ext>
            </a:extLst>
          </p:cNvPr>
          <p:cNvSpPr txBox="1"/>
          <p:nvPr/>
        </p:nvSpPr>
        <p:spPr>
          <a:xfrm>
            <a:off x="0" y="-22012"/>
            <a:ext cx="14361525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Euclid" panose="02020503060505020303" pitchFamily="18" charset="0"/>
              </a:defRPr>
            </a:lvl1pPr>
          </a:lstStyle>
          <a:p>
            <a:r>
              <a:rPr lang="en-US" sz="2800" dirty="0"/>
              <a:t>        Dynamic Stability: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B96C4-ECCC-9C49-B6B4-24B501884B09}"/>
              </a:ext>
            </a:extLst>
          </p:cNvPr>
          <p:cNvSpPr txBox="1"/>
          <p:nvPr/>
        </p:nvSpPr>
        <p:spPr>
          <a:xfrm>
            <a:off x="15508941" y="10416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A02E52-B01D-A4E6-0A99-2981A24F5ADB}"/>
              </a:ext>
            </a:extLst>
          </p:cNvPr>
          <p:cNvSpPr txBox="1"/>
          <p:nvPr/>
        </p:nvSpPr>
        <p:spPr>
          <a:xfrm>
            <a:off x="0" y="7522211"/>
            <a:ext cx="14419556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latin typeface="Euclid" panose="02020503060505020303" pitchFamily="18" charset="0"/>
              </a:rPr>
              <a:t>CG almost follows trajectory with an error of the order 1e-3 upon disturbance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BB2C671-BDE2-21A9-99F2-0BC8600FD7B4}"/>
              </a:ext>
            </a:extLst>
          </p:cNvPr>
          <p:cNvGrpSpPr/>
          <p:nvPr/>
        </p:nvGrpSpPr>
        <p:grpSpPr>
          <a:xfrm>
            <a:off x="567357" y="1164830"/>
            <a:ext cx="7205043" cy="6104649"/>
            <a:chOff x="3142917" y="1270161"/>
            <a:chExt cx="7236253" cy="66698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37C78B-E81E-D489-2B2A-AD14CB9CD731}"/>
                </a:ext>
              </a:extLst>
            </p:cNvPr>
            <p:cNvSpPr txBox="1"/>
            <p:nvPr/>
          </p:nvSpPr>
          <p:spPr>
            <a:xfrm>
              <a:off x="4921037" y="7416816"/>
              <a:ext cx="450010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Euclid" panose="02020503060505020303" pitchFamily="18" charset="0"/>
                </a:rPr>
                <a:t>CG position with time</a:t>
              </a:r>
              <a:endParaRPr lang="en-US" sz="2800" b="1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8EE7758-7FDF-8577-5503-17D28803E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917" y="1270161"/>
              <a:ext cx="7236253" cy="5839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194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3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5C0A7C-AA27-134E-CF41-7ED7895A8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" y="844023"/>
            <a:ext cx="7200106" cy="7584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FCD2AF-E796-A849-15C6-CB6AFE16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101" y="844023"/>
            <a:ext cx="7200107" cy="7385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E76CE8-CD6E-E44F-F0BD-EAF351298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" y="844023"/>
            <a:ext cx="14400213" cy="381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688337-4D74-9A97-EE71-85A1D4C385E1}"/>
              </a:ext>
            </a:extLst>
          </p:cNvPr>
          <p:cNvSpPr txBox="1"/>
          <p:nvPr/>
        </p:nvSpPr>
        <p:spPr>
          <a:xfrm>
            <a:off x="0" y="0"/>
            <a:ext cx="14225770" cy="6740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780" b="1" dirty="0">
                <a:latin typeface="Euclid" panose="02020503060505020303" pitchFamily="18" charset="0"/>
              </a:rPr>
              <a:t>Disturbed and Normal Trajectory: Torque Comparison</a:t>
            </a:r>
          </a:p>
        </p:txBody>
      </p:sp>
    </p:spTree>
    <p:extLst>
      <p:ext uri="{BB962C8B-B14F-4D97-AF65-F5344CB8AC3E}">
        <p14:creationId xmlns:p14="http://schemas.microsoft.com/office/powerpoint/2010/main" val="719439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FAE8A-1F68-4AEE-E474-C5B79E82C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887" y="1168442"/>
            <a:ext cx="7200107" cy="7725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8135B0-1280-E588-2360-8436623EA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79" y="1263354"/>
            <a:ext cx="7050105" cy="7725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2259D6-008B-0E52-DBCB-32A3B07A6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1" y="1263354"/>
            <a:ext cx="14400213" cy="381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38D037-4961-1EC9-CFA2-1881275F4B09}"/>
              </a:ext>
            </a:extLst>
          </p:cNvPr>
          <p:cNvSpPr txBox="1"/>
          <p:nvPr/>
        </p:nvSpPr>
        <p:spPr>
          <a:xfrm>
            <a:off x="0" y="0"/>
            <a:ext cx="14225770" cy="6740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780" b="1" dirty="0">
                <a:latin typeface="Euclid" panose="02020503060505020303" pitchFamily="18" charset="0"/>
              </a:rPr>
              <a:t>Disturbed and Normal Trajectory: Joint rate Comparison</a:t>
            </a:r>
          </a:p>
        </p:txBody>
      </p:sp>
    </p:spTree>
    <p:extLst>
      <p:ext uri="{BB962C8B-B14F-4D97-AF65-F5344CB8AC3E}">
        <p14:creationId xmlns:p14="http://schemas.microsoft.com/office/powerpoint/2010/main" val="1067874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22-06-14 at 5.56.30 AM.mov" descr="Screen Recording 2022-06-14 at 5.56.30 AM.mov">
            <a:hlinkClick r:id="" action="ppaction://media"/>
            <a:extLst>
              <a:ext uri="{FF2B5EF4-FFF2-40B4-BE49-F238E27FC236}">
                <a16:creationId xmlns:a16="http://schemas.microsoft.com/office/drawing/2014/main" id="{39C6E858-068D-0C64-99FB-EAB72F04D3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2595" y="1080708"/>
            <a:ext cx="9111866" cy="68381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6C4CE8-4C76-81D2-CAC8-A554BA8F4D93}"/>
              </a:ext>
            </a:extLst>
          </p:cNvPr>
          <p:cNvSpPr txBox="1"/>
          <p:nvPr/>
        </p:nvSpPr>
        <p:spPr>
          <a:xfrm>
            <a:off x="0" y="0"/>
            <a:ext cx="14225770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Euclid" panose="02020503060505020303" pitchFamily="18" charset="0"/>
              </a:rPr>
              <a:t>Disturbance at other time</a:t>
            </a:r>
            <a:endParaRPr lang="en-US" sz="3780" b="1" dirty="0"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55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43DA-FC71-77AD-968E-8C274ABD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15" y="479143"/>
            <a:ext cx="5530055" cy="733431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Euclid" panose="02020503060505020303" pitchFamily="18" charset="0"/>
              </a:rPr>
              <a:t>Biped fall and slip</a:t>
            </a:r>
          </a:p>
        </p:txBody>
      </p:sp>
      <p:pic>
        <p:nvPicPr>
          <p:cNvPr id="5" name="Bipedfall.mov" descr="Bipedfall.mov">
            <a:hlinkClick r:id="" action="ppaction://media"/>
            <a:extLst>
              <a:ext uri="{FF2B5EF4-FFF2-40B4-BE49-F238E27FC236}">
                <a16:creationId xmlns:a16="http://schemas.microsoft.com/office/drawing/2014/main" id="{34F78105-A824-062C-3BC9-939726ECBF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96934"/>
            <a:ext cx="7334142" cy="5605670"/>
          </a:xfrm>
          <a:prstGeom prst="rect">
            <a:avLst/>
          </a:prstGeom>
        </p:spPr>
      </p:pic>
      <p:pic>
        <p:nvPicPr>
          <p:cNvPr id="6" name="Bipedslip.mov" descr="Bipedslip.mov">
            <a:hlinkClick r:id="" action="ppaction://media"/>
            <a:extLst>
              <a:ext uri="{FF2B5EF4-FFF2-40B4-BE49-F238E27FC236}">
                <a16:creationId xmlns:a16="http://schemas.microsoft.com/office/drawing/2014/main" id="{A2539E20-83EF-6280-3EAB-FD272EA9F2A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14881" y="1696934"/>
            <a:ext cx="7334142" cy="56056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CB4C360-0804-71A4-3439-73038C0EB4B8}"/>
              </a:ext>
            </a:extLst>
          </p:cNvPr>
          <p:cNvSpPr txBox="1">
            <a:spLocks/>
          </p:cNvSpPr>
          <p:nvPr/>
        </p:nvSpPr>
        <p:spPr>
          <a:xfrm>
            <a:off x="385209" y="7302604"/>
            <a:ext cx="6948933" cy="1714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7999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9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Euclid" panose="02020503060505020303" pitchFamily="18" charset="0"/>
              </a:rPr>
              <a:t>Biped fall under gravity and external disturbance: </a:t>
            </a:r>
          </a:p>
          <a:p>
            <a:r>
              <a:rPr lang="en-US" sz="2800" dirty="0">
                <a:latin typeface="Euclid" panose="02020503060505020303" pitchFamily="18" charset="0"/>
              </a:rPr>
              <a:t>no controller applied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71AF71-71BC-36AB-0EDF-A0734986D5A7}"/>
              </a:ext>
            </a:extLst>
          </p:cNvPr>
          <p:cNvSpPr txBox="1">
            <a:spLocks/>
          </p:cNvSpPr>
          <p:nvPr/>
        </p:nvSpPr>
        <p:spPr>
          <a:xfrm>
            <a:off x="7200106" y="7284693"/>
            <a:ext cx="6948933" cy="1714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7999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9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Euclid" panose="02020503060505020303" pitchFamily="18" charset="0"/>
              </a:rPr>
              <a:t>Biped slips upon disturbance: friction condition not included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B51870-3B69-6DFA-E060-2A597441073F}"/>
              </a:ext>
            </a:extLst>
          </p:cNvPr>
          <p:cNvSpPr txBox="1">
            <a:spLocks/>
          </p:cNvSpPr>
          <p:nvPr/>
        </p:nvSpPr>
        <p:spPr>
          <a:xfrm>
            <a:off x="0" y="169891"/>
            <a:ext cx="14400213" cy="10929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107999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9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Euclid" panose="02020503060505020303" pitchFamily="18" charset="0"/>
              </a:rPr>
              <a:t>Biped fall and Slip</a:t>
            </a:r>
          </a:p>
        </p:txBody>
      </p:sp>
    </p:spTree>
    <p:extLst>
      <p:ext uri="{BB962C8B-B14F-4D97-AF65-F5344CB8AC3E}">
        <p14:creationId xmlns:p14="http://schemas.microsoft.com/office/powerpoint/2010/main" val="218816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oangmomcondition1606.mov" descr="noangmomcondition1606.mov">
            <a:hlinkClick r:id="" action="ppaction://media"/>
            <a:extLst>
              <a:ext uri="{FF2B5EF4-FFF2-40B4-BE49-F238E27FC236}">
                <a16:creationId xmlns:a16="http://schemas.microsoft.com/office/drawing/2014/main" id="{F69AD5BA-598B-F755-4005-0E4C9EDCF9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0384" y="1311966"/>
            <a:ext cx="10793894" cy="65120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73C814E-740B-FED7-79AD-B3FDC1FD2E11}"/>
              </a:ext>
            </a:extLst>
          </p:cNvPr>
          <p:cNvSpPr txBox="1">
            <a:spLocks/>
          </p:cNvSpPr>
          <p:nvPr/>
        </p:nvSpPr>
        <p:spPr>
          <a:xfrm>
            <a:off x="1353288" y="7622624"/>
            <a:ext cx="12183808" cy="1714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7999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9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Euclid" panose="02020503060505020303" pitchFamily="18" charset="0"/>
              </a:rPr>
              <a:t>Biped rotates upon disturbance: Angular momentum  condition not included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C8C59C-2993-D8A6-935B-CC7D37A7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15" y="479143"/>
            <a:ext cx="5530055" cy="733431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Euclid" panose="02020503060505020303" pitchFamily="18" charset="0"/>
              </a:rPr>
              <a:t>Biped Rotation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94F015F-EBA9-D9FB-9998-F1864B7E6A30}"/>
              </a:ext>
            </a:extLst>
          </p:cNvPr>
          <p:cNvSpPr txBox="1">
            <a:spLocks/>
          </p:cNvSpPr>
          <p:nvPr/>
        </p:nvSpPr>
        <p:spPr>
          <a:xfrm>
            <a:off x="0" y="-22182"/>
            <a:ext cx="14400213" cy="10929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107999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9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Euclid" panose="02020503060505020303" pitchFamily="18" charset="0"/>
              </a:rPr>
              <a:t>Biped Rotation</a:t>
            </a:r>
          </a:p>
        </p:txBody>
      </p:sp>
    </p:spTree>
    <p:extLst>
      <p:ext uri="{BB962C8B-B14F-4D97-AF65-F5344CB8AC3E}">
        <p14:creationId xmlns:p14="http://schemas.microsoft.com/office/powerpoint/2010/main" val="222558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ADC2D7-2A2A-2E19-7D17-CF856871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182"/>
            <a:ext cx="14400213" cy="1092948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b="1" dirty="0">
                <a:latin typeface="Euclid" panose="02020503060505020303" pitchFamily="18" charset="0"/>
              </a:rPr>
              <a:t>Contact Modelling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DD98392-6DEF-B53A-B536-DA2334B90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5094596"/>
              </p:ext>
            </p:extLst>
          </p:nvPr>
        </p:nvGraphicFramePr>
        <p:xfrm>
          <a:off x="2559062" y="-334812"/>
          <a:ext cx="9600142" cy="466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8E9FAA-9E6B-A29C-C398-A0F765232A63}"/>
                  </a:ext>
                </a:extLst>
              </p:cNvPr>
              <p:cNvSpPr txBox="1"/>
              <p:nvPr/>
            </p:nvSpPr>
            <p:spPr>
              <a:xfrm>
                <a:off x="0" y="3095699"/>
                <a:ext cx="8925340" cy="7470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Euclid" panose="02020503060505020303" pitchFamily="18" charset="0"/>
                  </a:rPr>
                  <a:t>Penalty based method:</a:t>
                </a:r>
              </a:p>
              <a:p>
                <a:r>
                  <a:rPr lang="en-US" sz="2400" b="1" dirty="0">
                    <a:latin typeface="Euclid" panose="02020503060505020303" pitchFamily="18" charset="0"/>
                  </a:rPr>
                  <a:t>Normal force</a:t>
                </a:r>
              </a:p>
              <a:p>
                <a:r>
                  <a:rPr lang="en-US" sz="2400" b="1" dirty="0">
                    <a:latin typeface="Euclid" panose="020205030605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𝑘𝑧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acc>
                      <m:accPr>
                        <m:chr m:val="˙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IN" sz="2400" dirty="0">
                    <a:latin typeface="Euclid" panose="02020503060505020303" pitchFamily="18" charset="0"/>
                  </a:rPr>
                  <a:t>spring constant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IN" sz="2400" dirty="0">
                    <a:latin typeface="Euclid" panose="02020503060505020303" pitchFamily="18" charset="0"/>
                  </a:rPr>
                  <a:t> : damping coefficient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sz="2400" dirty="0">
                    <a:latin typeface="Euclid" panose="02020503060505020303" pitchFamily="18" charset="0"/>
                  </a:rPr>
                  <a:t>:Penetration</a:t>
                </a:r>
              </a:p>
              <a:p>
                <a:endParaRPr lang="en-IN" sz="2800" dirty="0">
                  <a:latin typeface="Euclid" panose="02020503060505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/>
                          <m:t>foot</m:t>
                        </m:r>
                        <m:r>
                          <m:rPr>
                            <m:nor/>
                          </m:rPr>
                          <a:rPr lang="en-US" sz="2400" i="1"/>
                          <m:t> 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IN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/>
                          <m:t>foot</m:t>
                        </m:r>
                        <m:r>
                          <m:rPr>
                            <m:nor/>
                          </m:rPr>
                          <a:rPr lang="en-US" sz="2400" i="1"/>
                          <m:t> 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IN" sz="2400" dirty="0"/>
              </a:p>
              <a:p>
                <a:endParaRPr lang="en-IN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𝜍</m:t>
                    </m:r>
                    <m:rad>
                      <m:radPr>
                        <m:degHide m:val="on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bSup>
                          <m:sSubSup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 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rad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𝜍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IN" dirty="0"/>
                  <a:t> </a:t>
                </a:r>
                <a:r>
                  <a:rPr lang="en-IN" sz="2400" dirty="0">
                    <a:latin typeface="Euclid" panose="02020503060505020303" pitchFamily="18" charset="0"/>
                  </a:rPr>
                  <a:t>Critical damping </a:t>
                </a:r>
                <a:r>
                  <a:rPr lang="en-IN" sz="2400" dirty="0" err="1">
                    <a:latin typeface="Euclid" panose="02020503060505020303" pitchFamily="18" charset="0"/>
                  </a:rPr>
                  <a:t>coeff</a:t>
                </a:r>
                <a:r>
                  <a:rPr lang="en-IN" sz="2400" dirty="0">
                    <a:latin typeface="Euclid" panose="02020503060505020303" pitchFamily="18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>
                    <a:latin typeface="Euclid" panose="0202050306050502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 err="1">
                    <a:latin typeface="Euclid" panose="02020503060505020303" pitchFamily="18" charset="0"/>
                  </a:rPr>
                  <a:t>th</a:t>
                </a:r>
                <a:r>
                  <a:rPr lang="en-IN" sz="2400" dirty="0">
                    <a:latin typeface="Euclid" panose="02020503060505020303" pitchFamily="18" charset="0"/>
                  </a:rPr>
                  <a:t> link mass </a:t>
                </a:r>
                <a:endParaRPr lang="en-IN" sz="2400" dirty="0"/>
              </a:p>
              <a:p>
                <a:r>
                  <a:rPr lang="en-US" sz="2400" b="1" dirty="0">
                    <a:latin typeface="Euclid" panose="02020503060505020303" pitchFamily="18" charset="0"/>
                  </a:rPr>
                  <a:t>Friction Force</a:t>
                </a:r>
                <a:endParaRPr lang="en-IN" dirty="0"/>
              </a:p>
              <a:p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tan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acc>
                              <m:accPr>
                                <m:chr m:val="˙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b="1" dirty="0">
                    <a:latin typeface="Euclid" panose="02020503060505020303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tan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acc>
                              <m:accPr>
                                <m:chr m:val="˙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IN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>
                    <a:latin typeface="Euclid" panose="02020503060505020303" pitchFamily="18" charset="0"/>
                  </a:rPr>
                  <a:t> Friction coefficient,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>
                    <a:latin typeface="Euclid" panose="02020503060505020303" pitchFamily="18" charset="0"/>
                  </a:rPr>
                  <a:t>: Damping </a:t>
                </a:r>
                <a:r>
                  <a:rPr lang="en-US" sz="2400" dirty="0" err="1">
                    <a:latin typeface="Euclid" panose="02020503060505020303" pitchFamily="18" charset="0"/>
                  </a:rPr>
                  <a:t>coeffs</a:t>
                </a:r>
                <a:r>
                  <a:rPr lang="en-US" sz="2400" dirty="0">
                    <a:latin typeface="Euclid" panose="02020503060505020303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latin typeface="Euclid" panose="02020503060505020303" pitchFamily="18" charset="0"/>
                  </a:rPr>
                  <a:t> respectively</a:t>
                </a:r>
              </a:p>
              <a:p>
                <a:endParaRPr lang="en-IN" dirty="0"/>
              </a:p>
              <a:p>
                <a:endParaRPr lang="en-US" sz="2400" b="1" dirty="0">
                  <a:latin typeface="Euclid" panose="02020503060505020303" pitchFamily="18" charset="0"/>
                </a:endParaRPr>
              </a:p>
              <a:p>
                <a:endParaRPr lang="en-IN" sz="2400" dirty="0"/>
              </a:p>
              <a:p>
                <a:r>
                  <a:rPr lang="en-IN" sz="2800" dirty="0">
                    <a:latin typeface="Euclid" panose="02020503060505020303" pitchFamily="18" charset="0"/>
                  </a:rPr>
                  <a:t>  </a:t>
                </a:r>
                <a:endParaRPr lang="en-IN" dirty="0">
                  <a:latin typeface="Euclid" panose="02020503060505020303" pitchFamily="18" charset="0"/>
                </a:endParaRPr>
              </a:p>
              <a:p>
                <a:endParaRPr lang="en-US" sz="3200" b="1" dirty="0">
                  <a:latin typeface="Euclid" panose="02020503060505020303" pitchFamily="18" charset="0"/>
                </a:endParaRPr>
              </a:p>
              <a:p>
                <a:endParaRPr lang="en-US" sz="3200" b="1" dirty="0">
                  <a:latin typeface="Euclid" panose="02020503060505020303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8E9FAA-9E6B-A29C-C398-A0F765232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95699"/>
                <a:ext cx="8925340" cy="7470828"/>
              </a:xfrm>
              <a:prstGeom prst="rect">
                <a:avLst/>
              </a:prstGeom>
              <a:blipFill>
                <a:blip r:embed="rId7"/>
                <a:stretch>
                  <a:fillRect l="-1565" t="-849" r="-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84E8FD91-3CED-9828-B80F-08F6B75D8F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7413" y="3095699"/>
            <a:ext cx="5342800" cy="41797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08B7EF-2E0D-41AB-11A8-BAF1F95044BE}"/>
              </a:ext>
            </a:extLst>
          </p:cNvPr>
          <p:cNvSpPr txBox="1"/>
          <p:nvPr/>
        </p:nvSpPr>
        <p:spPr>
          <a:xfrm>
            <a:off x="9541565" y="7756299"/>
            <a:ext cx="4858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Euclid" panose="02020503060505020303" pitchFamily="18" charset="0"/>
              </a:rPr>
              <a:t>Penalty based </a:t>
            </a:r>
            <a:r>
              <a:rPr lang="en-US" sz="2400" b="1" dirty="0" err="1">
                <a:latin typeface="Euclid" panose="02020503060505020303" pitchFamily="18" charset="0"/>
              </a:rPr>
              <a:t>Visco</a:t>
            </a:r>
            <a:r>
              <a:rPr lang="en-US" sz="2400" b="1" dirty="0">
                <a:latin typeface="Euclid" panose="02020503060505020303" pitchFamily="18" charset="0"/>
              </a:rPr>
              <a:t>-Elastic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6383DC-CF2C-408B-979D-10461A9DF5A7}"/>
              </a:ext>
            </a:extLst>
          </p:cNvPr>
          <p:cNvSpPr txBox="1"/>
          <p:nvPr/>
        </p:nvSpPr>
        <p:spPr>
          <a:xfrm>
            <a:off x="0" y="8375654"/>
            <a:ext cx="14400213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Shah,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Suril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Vijaykumar,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Subir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Kumar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Saha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Jayanta Kumar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Dutt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"Dynamics of tree-type robotic systems." 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Dynamics of tree-type robotic systems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Springer, Dordrecht, 2013. 73-88.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D0F23B-ADFD-454E-4B30-9F8AE8E8893D}"/>
              </a:ext>
            </a:extLst>
          </p:cNvPr>
          <p:cNvSpPr/>
          <p:nvPr/>
        </p:nvSpPr>
        <p:spPr>
          <a:xfrm>
            <a:off x="9110755" y="2240933"/>
            <a:ext cx="3180522" cy="85476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5808767C-1ED9-864F-8059-4F5BDF7AF861}"/>
              </a:ext>
            </a:extLst>
          </p:cNvPr>
          <p:cNvSpPr txBox="1"/>
          <p:nvPr/>
        </p:nvSpPr>
        <p:spPr>
          <a:xfrm>
            <a:off x="-59476" y="30409"/>
            <a:ext cx="14519323" cy="5358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Euclid" panose="02020503060505020303" pitchFamily="18" charset="0"/>
              </a:rPr>
              <a:t>Dynamic Stability: Problem and Brief Overview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3F19673-A039-FF34-30A1-B46462939933}"/>
              </a:ext>
            </a:extLst>
          </p:cNvPr>
          <p:cNvSpPr txBox="1"/>
          <p:nvPr/>
        </p:nvSpPr>
        <p:spPr>
          <a:xfrm>
            <a:off x="5294275" y="1310138"/>
            <a:ext cx="9059720" cy="3108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Euclid" panose="02020503060505020303" pitchFamily="18" charset="0"/>
              </a:rPr>
              <a:t>Centroidal dynamics utilized for stability under </a:t>
            </a:r>
            <a:r>
              <a:rPr lang="en-US" sz="2800" b="1" dirty="0">
                <a:latin typeface="Euclid" panose="02020503060505020303" pitchFamily="18" charset="0"/>
              </a:rPr>
              <a:t>large and continuous disturbance</a:t>
            </a:r>
            <a:r>
              <a:rPr lang="en-US" sz="2800" dirty="0">
                <a:latin typeface="Euclid" panose="02020503060505020303" pitchFamily="18" charset="0"/>
              </a:rPr>
              <a:t> (motivation: Orin et al. 2013) </a:t>
            </a:r>
            <a:endParaRPr lang="en-US" sz="2800" b="1" dirty="0">
              <a:latin typeface="Euclid" panose="020205030605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latin typeface="Euclid" panose="020205030605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Euclid" panose="02020503060505020303" pitchFamily="18" charset="0"/>
              </a:rPr>
              <a:t>Centroidal Dynamics</a:t>
            </a:r>
            <a:r>
              <a:rPr lang="en-US" sz="2800" dirty="0">
                <a:latin typeface="Euclid" panose="02020503060505020303" pitchFamily="18" charset="0"/>
              </a:rPr>
              <a:t>: Dynamics through linear and angular momentum of the system at Centre of Gravity (CG)</a:t>
            </a:r>
            <a:endParaRPr lang="en-US" sz="2800" b="1" dirty="0">
              <a:latin typeface="Euclid" panose="02020503060505020303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D139EB7-4257-D110-B5ED-370A93BBD54F}"/>
              </a:ext>
            </a:extLst>
          </p:cNvPr>
          <p:cNvGrpSpPr/>
          <p:nvPr/>
        </p:nvGrpSpPr>
        <p:grpSpPr>
          <a:xfrm>
            <a:off x="46218" y="747711"/>
            <a:ext cx="5539574" cy="7683452"/>
            <a:chOff x="258258" y="656307"/>
            <a:chExt cx="5446803" cy="731180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993FA98-38E8-3CC6-44A1-11A75F7F73D7}"/>
                </a:ext>
              </a:extLst>
            </p:cNvPr>
            <p:cNvGrpSpPr/>
            <p:nvPr/>
          </p:nvGrpSpPr>
          <p:grpSpPr>
            <a:xfrm>
              <a:off x="258258" y="656307"/>
              <a:ext cx="5193977" cy="7311804"/>
              <a:chOff x="9376590" y="2933339"/>
              <a:chExt cx="3593245" cy="3545841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9D7751E1-BACB-5F0D-A049-C12A14DDB9A6}"/>
                  </a:ext>
                </a:extLst>
              </p:cNvPr>
              <p:cNvGrpSpPr/>
              <p:nvPr/>
            </p:nvGrpSpPr>
            <p:grpSpPr>
              <a:xfrm>
                <a:off x="9376590" y="2933339"/>
                <a:ext cx="3593245" cy="3545841"/>
                <a:chOff x="9376590" y="2933339"/>
                <a:chExt cx="3593245" cy="3545841"/>
              </a:xfrm>
            </p:grpSpPr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EF65EE6-E7B3-7787-6047-B501E113ED9D}"/>
                    </a:ext>
                  </a:extLst>
                </p:cNvPr>
                <p:cNvSpPr txBox="1"/>
                <p:nvPr/>
              </p:nvSpPr>
              <p:spPr>
                <a:xfrm>
                  <a:off x="9384639" y="6237719"/>
                  <a:ext cx="3585196" cy="241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>
                      <a:latin typeface="Euclid" panose="02020503060505020303" pitchFamily="18" charset="0"/>
                    </a:rPr>
                    <a:t>Centroidal Dynamics: Biped</a:t>
                  </a:r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FCDF2F2B-10D2-B036-693A-583C2F384E2C}"/>
                    </a:ext>
                  </a:extLst>
                </p:cNvPr>
                <p:cNvGrpSpPr/>
                <p:nvPr/>
              </p:nvGrpSpPr>
              <p:grpSpPr>
                <a:xfrm>
                  <a:off x="9376590" y="2933339"/>
                  <a:ext cx="3585195" cy="3244035"/>
                  <a:chOff x="9376590" y="2933339"/>
                  <a:chExt cx="3585195" cy="3244035"/>
                </a:xfrm>
              </p:grpSpPr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7363FF30-C720-AAAF-727B-253D611FEA25}"/>
                      </a:ext>
                    </a:extLst>
                  </p:cNvPr>
                  <p:cNvGrpSpPr/>
                  <p:nvPr/>
                </p:nvGrpSpPr>
                <p:grpSpPr>
                  <a:xfrm>
                    <a:off x="9376590" y="2933339"/>
                    <a:ext cx="3585195" cy="3244035"/>
                    <a:chOff x="193398" y="581791"/>
                    <a:chExt cx="4903288" cy="5548345"/>
                  </a:xfrm>
                </p:grpSpPr>
                <p:grpSp>
                  <p:nvGrpSpPr>
                    <p:cNvPr id="87" name="Group 86">
                      <a:extLst>
                        <a:ext uri="{FF2B5EF4-FFF2-40B4-BE49-F238E27FC236}">
                          <a16:creationId xmlns:a16="http://schemas.microsoft.com/office/drawing/2014/main" id="{310C18E0-A27A-9AA8-383D-125E10C6CA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3398" y="581791"/>
                      <a:ext cx="4903288" cy="5548345"/>
                      <a:chOff x="39490" y="598616"/>
                      <a:chExt cx="5549678" cy="5616386"/>
                    </a:xfrm>
                  </p:grpSpPr>
                  <p:pic>
                    <p:nvPicPr>
                      <p:cNvPr id="90" name="Picture 89" descr="A picture containing 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0C36D96E-A448-6080-B21E-65EAB6E4286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490" y="598616"/>
                        <a:ext cx="5549678" cy="561638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91" name="Oval 90">
                        <a:extLst>
                          <a:ext uri="{FF2B5EF4-FFF2-40B4-BE49-F238E27FC236}">
                            <a16:creationId xmlns:a16="http://schemas.microsoft.com/office/drawing/2014/main" id="{0BF86EB7-B6B3-C038-8EC2-176911252C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55997" y="2590801"/>
                        <a:ext cx="219365" cy="174868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Euclid" panose="02020503060505020303" pitchFamily="18" charset="0"/>
                        </a:endParaRPr>
                      </a:p>
                    </p:txBody>
                  </p:sp>
                </p:grpSp>
                <p:cxnSp>
                  <p:nvCxnSpPr>
                    <p:cNvPr id="88" name="Straight Arrow Connector 87">
                      <a:extLst>
                        <a:ext uri="{FF2B5EF4-FFF2-40B4-BE49-F238E27FC236}">
                          <a16:creationId xmlns:a16="http://schemas.microsoft.com/office/drawing/2014/main" id="{38C7A18E-62EB-CFF8-0332-B99ED95724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286002" y="1544065"/>
                      <a:ext cx="798574" cy="109679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6B2152D2-96C7-E79D-58FA-4D44FE3BE6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1569" y="1629912"/>
                      <a:ext cx="2524039" cy="38291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>
                          <a:latin typeface="Euclid" panose="02020503060505020303" pitchFamily="18" charset="0"/>
                        </a:rPr>
                        <a:t>Centre of gravity</a:t>
                      </a:r>
                    </a:p>
                  </p:txBody>
                </p:sp>
              </p:grp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E8829D79-E32A-575D-8711-645B143E30A5}"/>
                      </a:ext>
                    </a:extLst>
                  </p:cNvPr>
                  <p:cNvSpPr txBox="1"/>
                  <p:nvPr/>
                </p:nvSpPr>
                <p:spPr>
                  <a:xfrm>
                    <a:off x="11572174" y="4083805"/>
                    <a:ext cx="1191413" cy="4098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latin typeface="Euclid" panose="02020503060505020303" pitchFamily="18" charset="0"/>
                      </a:rPr>
                      <a:t>Linear momentum</a:t>
                    </a:r>
                    <a:endParaRPr lang="en-US" sz="2000" dirty="0">
                      <a:latin typeface="Euclid" panose="02020503060505020303" pitchFamily="18" charset="0"/>
                    </a:endParaRPr>
                  </a:p>
                </p:txBody>
              </p:sp>
            </p:grpSp>
          </p:grp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8851305D-CE13-BFA8-C59F-18BBF233FD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124142" y="3770043"/>
                <a:ext cx="802825" cy="378137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Curved Up Arrow 57">
              <a:extLst>
                <a:ext uri="{FF2B5EF4-FFF2-40B4-BE49-F238E27FC236}">
                  <a16:creationId xmlns:a16="http://schemas.microsoft.com/office/drawing/2014/main" id="{F8F06BA6-122B-F814-39F0-AD71BF6E3694}"/>
                </a:ext>
              </a:extLst>
            </p:cNvPr>
            <p:cNvSpPr/>
            <p:nvPr/>
          </p:nvSpPr>
          <p:spPr>
            <a:xfrm rot="17679540" flipV="1">
              <a:off x="2789807" y="2386547"/>
              <a:ext cx="913322" cy="408745"/>
            </a:xfrm>
            <a:prstGeom prst="curvedUpArrow">
              <a:avLst>
                <a:gd name="adj1" fmla="val 25000"/>
                <a:gd name="adj2" fmla="val 66977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26">
                <a:solidFill>
                  <a:schemeClr val="tx1"/>
                </a:solidFill>
                <a:latin typeface="Euclid" panose="02020503060505020303" pitchFamily="18" charset="0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49ADBED-F2DA-9358-EC56-87FA9B3D3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6563" y="2494471"/>
              <a:ext cx="953308" cy="5801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1A37D2C-D66A-7E3E-04CB-B4F9E8CDC1EF}"/>
                </a:ext>
              </a:extLst>
            </p:cNvPr>
            <p:cNvSpPr txBox="1"/>
            <p:nvPr/>
          </p:nvSpPr>
          <p:spPr>
            <a:xfrm>
              <a:off x="3668052" y="2136298"/>
              <a:ext cx="20370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Euclid" panose="02020503060505020303" pitchFamily="18" charset="0"/>
                </a:rPr>
                <a:t>Angular </a:t>
              </a:r>
            </a:p>
            <a:p>
              <a:r>
                <a:rPr lang="en-US" sz="2400" dirty="0">
                  <a:latin typeface="Euclid" panose="02020503060505020303" pitchFamily="18" charset="0"/>
                </a:rPr>
                <a:t>momentum</a:t>
              </a:r>
              <a:endParaRPr lang="en-US" sz="2000" dirty="0">
                <a:latin typeface="Euclid" panose="02020503060505020303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7FA97B6-EF7E-7967-5017-7924CCF6D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9615" y="3104360"/>
              <a:ext cx="847962" cy="455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43C67495-AF6E-377C-1BD4-38C203A4748A}"/>
                  </a:ext>
                </a:extLst>
              </p:cNvPr>
              <p:cNvSpPr txBox="1"/>
              <p:nvPr/>
            </p:nvSpPr>
            <p:spPr>
              <a:xfrm>
                <a:off x="5363044" y="4636980"/>
                <a:ext cx="9059720" cy="275825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sz="2800" b="1" dirty="0">
                  <a:latin typeface="Euclid" panose="02020503060505020303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latin typeface="Euclid" panose="02020503060505020303" pitchFamily="18" charset="0"/>
                  </a:rPr>
                  <a:t>Stability condition: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𝒅𝒆𝒔𝒊𝒓𝒆𝒅</m:t>
                            </m:r>
                          </m:sub>
                        </m:sSub>
                      </m:e>
                    </m:d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𝐦𝐢𝐧𝐢𝐦𝐮𝐦</m:t>
                    </m:r>
                  </m:oMath>
                </a14:m>
                <a:endParaRPr lang="en-US" sz="2800" b="1" dirty="0">
                  <a:latin typeface="Euclid" panose="02020503060505020303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≡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𝒅𝒆𝒔𝒊𝒓𝒆𝒅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>
                          <a:latin typeface="Cambria Math" panose="02040503050406030204" pitchFamily="18" charset="0"/>
                        </a:rPr>
                        <m:t>𝐦𝐢𝐧𝐢𝐦𝐮𝐦</m:t>
                      </m:r>
                    </m:oMath>
                  </m:oMathPara>
                </a14:m>
                <a:endParaRPr lang="en-US" sz="2800" b="1" i="0" dirty="0">
                  <a:latin typeface="Cambria Math" panose="02040503050406030204" pitchFamily="18" charset="0"/>
                </a:endParaRPr>
              </a:p>
              <a:p>
                <a:endParaRPr lang="en-US" sz="2800" b="1" i="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Euclid" panose="02020503060505020303" pitchFamily="18" charset="0"/>
                  </a:rPr>
                  <a:t>Stance stability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/>
                    </m:sSub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800" dirty="0">
                    <a:latin typeface="Euclid" panose="02020503060505020303" pitchFamily="18" charset="0"/>
                  </a:rPr>
                  <a:t>corresponding desired trajectory,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2800" dirty="0">
                    <a:latin typeface="Euclid" panose="02020503060505020303" pitchFamily="18" charset="0"/>
                  </a:rPr>
                  <a:t> minimum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43C67495-AF6E-377C-1BD4-38C203A47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044" y="4636980"/>
                <a:ext cx="9059720" cy="2758256"/>
              </a:xfrm>
              <a:prstGeom prst="rect">
                <a:avLst/>
              </a:prstGeom>
              <a:blipFill>
                <a:blip r:embed="rId3"/>
                <a:stretch>
                  <a:fillRect l="-1261" b="-2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76AF78D4-7FA5-FFA9-211B-836FC92126DF}"/>
              </a:ext>
            </a:extLst>
          </p:cNvPr>
          <p:cNvSpPr txBox="1"/>
          <p:nvPr/>
        </p:nvSpPr>
        <p:spPr>
          <a:xfrm>
            <a:off x="0" y="8338522"/>
            <a:ext cx="14510255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Euclid" panose="02020503060505020303" pitchFamily="18" charset="0"/>
              </a:rPr>
              <a:t>Orin, David E., </a:t>
            </a:r>
            <a:r>
              <a:rPr lang="en-IN" sz="2000" dirty="0" err="1">
                <a:latin typeface="Euclid" panose="02020503060505020303" pitchFamily="18" charset="0"/>
              </a:rPr>
              <a:t>Ambarish</a:t>
            </a:r>
            <a:r>
              <a:rPr lang="en-IN" sz="2000" dirty="0">
                <a:latin typeface="Euclid" panose="02020503060505020303" pitchFamily="18" charset="0"/>
              </a:rPr>
              <a:t> Goswami, and Sung-</a:t>
            </a:r>
            <a:r>
              <a:rPr lang="en-IN" sz="2000" dirty="0" err="1">
                <a:latin typeface="Euclid" panose="02020503060505020303" pitchFamily="18" charset="0"/>
              </a:rPr>
              <a:t>Hee</a:t>
            </a:r>
            <a:r>
              <a:rPr lang="en-IN" sz="2000" dirty="0">
                <a:latin typeface="Euclid" panose="02020503060505020303" pitchFamily="18" charset="0"/>
              </a:rPr>
              <a:t> Lee. "Centroidal dynamics of a humanoid robot." </a:t>
            </a:r>
            <a:r>
              <a:rPr lang="en-IN" sz="2000" i="1" dirty="0">
                <a:latin typeface="Euclid" panose="02020503060505020303" pitchFamily="18" charset="0"/>
              </a:rPr>
              <a:t>Autonomous robots</a:t>
            </a:r>
            <a:r>
              <a:rPr lang="en-IN" sz="2000" dirty="0">
                <a:latin typeface="Euclid" panose="02020503060505020303" pitchFamily="18" charset="0"/>
              </a:rPr>
              <a:t> 35.2 (2013): 161-176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C5189-9E37-BF4E-94F6-65B010FF16E7}"/>
              </a:ext>
            </a:extLst>
          </p:cNvPr>
          <p:cNvSpPr txBox="1"/>
          <p:nvPr/>
        </p:nvSpPr>
        <p:spPr>
          <a:xfrm>
            <a:off x="0" y="536962"/>
            <a:ext cx="1446996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Euclid" panose="02020503060505020303" pitchFamily="18" charset="0"/>
              </a:rPr>
              <a:t> Problem : Balance Stability of biped upon large continuous external disturbance</a:t>
            </a:r>
          </a:p>
        </p:txBody>
      </p:sp>
    </p:spTree>
    <p:extLst>
      <p:ext uri="{BB962C8B-B14F-4D97-AF65-F5344CB8AC3E}">
        <p14:creationId xmlns:p14="http://schemas.microsoft.com/office/powerpoint/2010/main" val="134372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74" grpId="0" animBg="1"/>
      <p:bldP spid="102" grpId="0" animBg="1"/>
      <p:bldP spid="103" grpId="0" animBg="1"/>
      <p:bldP spid="23" grpId="0" animBg="1"/>
      <p:bldP spid="23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CFE5081-4B3D-46C5-E982-92C2BAF890FA}"/>
              </a:ext>
            </a:extLst>
          </p:cNvPr>
          <p:cNvGrpSpPr/>
          <p:nvPr/>
        </p:nvGrpSpPr>
        <p:grpSpPr>
          <a:xfrm>
            <a:off x="0" y="318052"/>
            <a:ext cx="14400213" cy="6380390"/>
            <a:chOff x="0" y="318052"/>
            <a:chExt cx="14400213" cy="638039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A784AE-2CBF-AA33-635F-2FFF1BBEF49D}"/>
                </a:ext>
              </a:extLst>
            </p:cNvPr>
            <p:cNvSpPr txBox="1"/>
            <p:nvPr/>
          </p:nvSpPr>
          <p:spPr>
            <a:xfrm>
              <a:off x="87221" y="318052"/>
              <a:ext cx="14225770" cy="6740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3780" b="1" dirty="0">
                  <a:latin typeface="Euclid" panose="02020503060505020303" pitchFamily="18" charset="0"/>
                </a:rPr>
                <a:t>Quadruped Simulation: Simulink</a:t>
              </a:r>
            </a:p>
          </p:txBody>
        </p:sp>
        <p:pic>
          <p:nvPicPr>
            <p:cNvPr id="11" name="ezgif.com-gif-maker.mp4" descr="ezgif.com-gif-maker.mp4">
              <a:hlinkClick r:id="" action="ppaction://media"/>
              <a:extLst>
                <a:ext uri="{FF2B5EF4-FFF2-40B4-BE49-F238E27FC236}">
                  <a16:creationId xmlns:a16="http://schemas.microsoft.com/office/drawing/2014/main" id="{5BE4C3E4-5D80-CEC3-F2DE-492C3E3CCEF7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0" y="1862917"/>
              <a:ext cx="14400213" cy="4835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0727CF-DFA2-AD74-CDF7-372F327F1450}"/>
                </a:ext>
              </a:extLst>
            </p:cNvPr>
            <p:cNvSpPr/>
            <p:nvPr/>
          </p:nvSpPr>
          <p:spPr>
            <a:xfrm>
              <a:off x="10370889" y="5547491"/>
              <a:ext cx="3617844" cy="65598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636276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00574-6FFF-DE25-342A-04FEB10EA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06"/>
            <a:ext cx="13807764" cy="1092947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b="1" dirty="0">
                <a:latin typeface="Euclid" panose="02020503060505020303" pitchFamily="18" charset="0"/>
              </a:rPr>
              <a:t>Energy Balance: Normal Trajectory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A9FF8-4228-4510-A46C-9871CC79A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565" y="1438448"/>
            <a:ext cx="8965097" cy="7106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64BD13-D632-B107-13D8-91C651DC2A78}"/>
                  </a:ext>
                </a:extLst>
              </p:cNvPr>
              <p:cNvSpPr txBox="1"/>
              <p:nvPr/>
            </p:nvSpPr>
            <p:spPr>
              <a:xfrm>
                <a:off x="8256502" y="2760584"/>
                <a:ext cx="6143711" cy="6135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200"/>
                  </a:lnSpc>
                  <a:spcAft>
                    <a:spcPts val="1200"/>
                  </a:spcAft>
                </a:pPr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Work done by actuator </a:t>
                </a:r>
              </a:p>
              <a:p>
                <a:pPr>
                  <a:lnSpc>
                    <a:spcPts val="1200"/>
                  </a:lnSpc>
                  <a:spcAft>
                    <a:spcPts val="1200"/>
                  </a:spcAft>
                </a:pPr>
                <a:r>
                  <a:rPr lang="en-US" sz="2400" dirty="0"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Actuator Energy </a:t>
                </a:r>
                <a14:m>
                  <m:oMath xmlns:m="http://schemas.openxmlformats.org/officeDocument/2006/math"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=∫</m:t>
                    </m:r>
                    <m:d>
                      <m:d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sup>
                        </m:sSubSup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 </m:t>
                        </m:r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˙"/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IN" sz="24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64BD13-D632-B107-13D8-91C651DC2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02" y="2760584"/>
                <a:ext cx="6143711" cy="613501"/>
              </a:xfrm>
              <a:prstGeom prst="rect">
                <a:avLst/>
              </a:prstGeom>
              <a:blipFill>
                <a:blip r:embed="rId3"/>
                <a:stretch>
                  <a:fillRect l="-1443" t="-36735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B72F13-EC83-36B0-880A-C50156525FAB}"/>
                  </a:ext>
                </a:extLst>
              </p:cNvPr>
              <p:cNvSpPr txBox="1"/>
              <p:nvPr/>
            </p:nvSpPr>
            <p:spPr>
              <a:xfrm>
                <a:off x="8256502" y="3966737"/>
                <a:ext cx="614371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200"/>
                  </a:lnSpc>
                  <a:spcAft>
                    <a:spcPts val="1200"/>
                  </a:spcAft>
                </a:pPr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Energy dissipation by ground </a:t>
                </a:r>
                <a14:m>
                  <m:oMath xmlns:m="http://schemas.openxmlformats.org/officeDocument/2006/math"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endParaRPr lang="en-US" sz="24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1200"/>
                  </a:lnSpc>
                  <a:spcAft>
                    <a:spcPts val="1200"/>
                  </a:spcAft>
                </a:pPr>
                <a:r>
                  <a:rPr lang="en-US" sz="240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Ground Energy=</a:t>
                </a:r>
                <a:endParaRPr lang="en-US" sz="24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12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∫</m:t>
                      </m:r>
                      <m:d>
                        <m:d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sup>
                          </m:sSubSup>
                          <m:r>
                            <a:rPr lang="en-US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 </m:t>
                          </m:r>
                          <m:sSubSup>
                            <m:sSubSupPr>
                              <m:ctrlP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𝑑𝑡</m:t>
                      </m:r>
                    </m:oMath>
                  </m:oMathPara>
                </a14:m>
                <a:endParaRPr lang="en-IN" sz="24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B72F13-EC83-36B0-880A-C50156525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02" y="3966737"/>
                <a:ext cx="6143711" cy="1015663"/>
              </a:xfrm>
              <a:prstGeom prst="rect">
                <a:avLst/>
              </a:prstGeom>
              <a:blipFill>
                <a:blip r:embed="rId4"/>
                <a:stretch>
                  <a:fillRect l="-1443" t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57E659-93BA-2438-F4D8-A0932BD43A13}"/>
                  </a:ext>
                </a:extLst>
              </p:cNvPr>
              <p:cNvSpPr txBox="1"/>
              <p:nvPr/>
            </p:nvSpPr>
            <p:spPr>
              <a:xfrm>
                <a:off x="6903882" y="7264330"/>
                <a:ext cx="77922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2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IN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𝐾𝐸</m:t>
                            </m:r>
                          </m:e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∑</m:t>
                                </m:r>
                              </m:e>
                              <m: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𝜂</m:t>
                                </m:r>
                              </m:sup>
                            </m:sSubSup>
                            <m: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 </m:t>
                            </m:r>
                            <m:d>
                              <m:d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IN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˙"/>
                                        <m:ctrlPr>
                                          <a:rPr lang="en-IN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𝐜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IN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˙"/>
                                        <m:ctrlPr>
                                          <a:rPr lang="en-IN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𝐜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IN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IN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𝑃𝐸</m:t>
                            </m:r>
                          </m:e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∑</m:t>
                                </m:r>
                              </m:e>
                              <m: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𝜂</m:t>
                                </m:r>
                              </m:sup>
                            </m:sSubSup>
                            <m: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 </m:t>
                            </m:r>
                            <m:sSub>
                              <m:sSub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𝐠</m:t>
                                </m:r>
                              </m:e>
                              <m: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IN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57E659-93BA-2438-F4D8-A0932BD43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882" y="7264330"/>
                <a:ext cx="7792278" cy="400110"/>
              </a:xfrm>
              <a:prstGeom prst="rect">
                <a:avLst/>
              </a:prstGeom>
              <a:blipFill>
                <a:blip r:embed="rId5"/>
                <a:stretch>
                  <a:fillRect t="-175000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D42F82E-2D83-067D-8379-42E06ACE4107}"/>
              </a:ext>
            </a:extLst>
          </p:cNvPr>
          <p:cNvSpPr txBox="1"/>
          <p:nvPr/>
        </p:nvSpPr>
        <p:spPr>
          <a:xfrm>
            <a:off x="8256502" y="5552665"/>
            <a:ext cx="3160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uclid" panose="02020503060505020303" pitchFamily="18" charset="0"/>
              </a:rPr>
              <a:t>Kinetic Energy KE Potential Energy PE</a:t>
            </a:r>
          </a:p>
        </p:txBody>
      </p:sp>
    </p:spTree>
    <p:extLst>
      <p:ext uri="{BB962C8B-B14F-4D97-AF65-F5344CB8AC3E}">
        <p14:creationId xmlns:p14="http://schemas.microsoft.com/office/powerpoint/2010/main" val="1912828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D98D7-B92D-A6AA-DF6B-AA6864D70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7" y="227912"/>
            <a:ext cx="14400213" cy="919715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4400" b="1" dirty="0" err="1">
                <a:latin typeface="Euclid" panose="02020503060505020303" pitchFamily="18" charset="0"/>
              </a:rPr>
              <a:t>Pybullet</a:t>
            </a:r>
            <a:r>
              <a:rPr lang="en-US" sz="4400" b="1" dirty="0">
                <a:latin typeface="Euclid" panose="02020503060505020303" pitchFamily="18" charset="0"/>
              </a:rPr>
              <a:t> Model: Biped 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40767E-81D5-03FE-0E72-B6492670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48" y="1398760"/>
            <a:ext cx="12956516" cy="72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11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D54107-7541-C577-A6FD-B740CBE325E3}"/>
              </a:ext>
            </a:extLst>
          </p:cNvPr>
          <p:cNvSpPr txBox="1"/>
          <p:nvPr/>
        </p:nvSpPr>
        <p:spPr>
          <a:xfrm>
            <a:off x="-59476" y="30409"/>
            <a:ext cx="14519323" cy="5358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Euclid" panose="02020503060505020303" pitchFamily="18" charset="0"/>
              </a:rPr>
              <a:t>Dynamic Stability: Problem Demonstration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F402C4A-EFB4-1CD3-AAD4-49FD74F8A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4498"/>
            <a:ext cx="7056783" cy="6589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FE31CB-7230-5625-D33B-A1D95D5F53ED}"/>
              </a:ext>
            </a:extLst>
          </p:cNvPr>
          <p:cNvSpPr txBox="1"/>
          <p:nvPr/>
        </p:nvSpPr>
        <p:spPr>
          <a:xfrm>
            <a:off x="1351722" y="7976046"/>
            <a:ext cx="5705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Euclid" panose="02020503060505020303" pitchFamily="18" charset="0"/>
              </a:rPr>
              <a:t>Biped Falling under Horizontal push</a:t>
            </a:r>
          </a:p>
        </p:txBody>
      </p:sp>
      <p:pic>
        <p:nvPicPr>
          <p:cNvPr id="7" name="Bipedfall.mov" descr="Bipedfall.mov">
            <a:hlinkClick r:id="" action="ppaction://media"/>
            <a:extLst>
              <a:ext uri="{FF2B5EF4-FFF2-40B4-BE49-F238E27FC236}">
                <a16:creationId xmlns:a16="http://schemas.microsoft.com/office/drawing/2014/main" id="{84799F71-0054-A689-9976-400A620812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00105" y="874111"/>
            <a:ext cx="7334142" cy="6794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955FF6-ED7A-1D3C-693D-81201264EBFA}"/>
              </a:ext>
            </a:extLst>
          </p:cNvPr>
          <p:cNvSpPr txBox="1"/>
          <p:nvPr/>
        </p:nvSpPr>
        <p:spPr>
          <a:xfrm>
            <a:off x="8014646" y="7976045"/>
            <a:ext cx="5705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Euclid" panose="02020503060505020303" pitchFamily="18" charset="0"/>
              </a:rPr>
              <a:t>Biped Falling under Vertical push</a:t>
            </a:r>
          </a:p>
        </p:txBody>
      </p:sp>
    </p:spTree>
    <p:extLst>
      <p:ext uri="{BB962C8B-B14F-4D97-AF65-F5344CB8AC3E}">
        <p14:creationId xmlns:p14="http://schemas.microsoft.com/office/powerpoint/2010/main" val="58874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234CC378-A48C-814A-B9D3-7E2C3B7A7909}"/>
              </a:ext>
            </a:extLst>
          </p:cNvPr>
          <p:cNvSpPr txBox="1"/>
          <p:nvPr/>
        </p:nvSpPr>
        <p:spPr>
          <a:xfrm>
            <a:off x="0" y="9463"/>
            <a:ext cx="14384972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Euclid" panose="02020503060505020303" pitchFamily="18" charset="0"/>
              </a:rPr>
              <a:t>Dynamics Stability: Brief Literature Review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887CA4-09BC-F485-2B7F-B94A2931DCDC}"/>
              </a:ext>
            </a:extLst>
          </p:cNvPr>
          <p:cNvSpPr txBox="1"/>
          <p:nvPr/>
        </p:nvSpPr>
        <p:spPr>
          <a:xfrm>
            <a:off x="10623" y="532683"/>
            <a:ext cx="14406221" cy="52322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Euclid" panose="02020503060505020303" pitchFamily="18" charset="0"/>
              </a:rPr>
              <a:t>Relevant literature and their limitations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AB5D9C0-F23C-CFDC-4E10-A1D6082A7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405611"/>
              </p:ext>
            </p:extLst>
          </p:nvPr>
        </p:nvGraphicFramePr>
        <p:xfrm>
          <a:off x="10623" y="1055906"/>
          <a:ext cx="14374350" cy="6102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1450">
                  <a:extLst>
                    <a:ext uri="{9D8B030D-6E8A-4147-A177-3AD203B41FA5}">
                      <a16:colId xmlns:a16="http://schemas.microsoft.com/office/drawing/2014/main" val="1035130476"/>
                    </a:ext>
                  </a:extLst>
                </a:gridCol>
                <a:gridCol w="4791450">
                  <a:extLst>
                    <a:ext uri="{9D8B030D-6E8A-4147-A177-3AD203B41FA5}">
                      <a16:colId xmlns:a16="http://schemas.microsoft.com/office/drawing/2014/main" val="1356010715"/>
                    </a:ext>
                  </a:extLst>
                </a:gridCol>
                <a:gridCol w="4791450">
                  <a:extLst>
                    <a:ext uri="{9D8B030D-6E8A-4147-A177-3AD203B41FA5}">
                      <a16:colId xmlns:a16="http://schemas.microsoft.com/office/drawing/2014/main" val="1090570168"/>
                    </a:ext>
                  </a:extLst>
                </a:gridCol>
              </a:tblGrid>
              <a:tr h="334072"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Author and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Novel 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clid" panose="02020503060505020303" pitchFamily="18" charset="0"/>
                        </a:rPr>
                        <a:t>Limitation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48538"/>
                  </a:ext>
                </a:extLst>
              </a:tr>
              <a:tr h="1421671">
                <a:tc>
                  <a:txBody>
                    <a:bodyPr/>
                    <a:lstStyle/>
                    <a:p>
                      <a:r>
                        <a:rPr lang="en-US" sz="2100" dirty="0" err="1">
                          <a:latin typeface="Euclid" panose="02020503060505020303" pitchFamily="18" charset="0"/>
                        </a:rPr>
                        <a:t>Machietto</a:t>
                      </a:r>
                      <a:r>
                        <a:rPr lang="en-US" sz="2100" dirty="0">
                          <a:latin typeface="Euclid" panose="02020503060505020303" pitchFamily="18" charset="0"/>
                        </a:rPr>
                        <a:t> et al. (2009)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latin typeface="Euclid" panose="02020503060505020303" pitchFamily="18" charset="0"/>
                        </a:rPr>
                        <a:t>Balance in terms of CG and ZMP (Zero Moment Point)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b="1" dirty="0">
                          <a:latin typeface="Euclid" panose="02020503060505020303" pitchFamily="18" charset="0"/>
                        </a:rPr>
                        <a:t>Tested for impulsive force only</a:t>
                      </a:r>
                    </a:p>
                    <a:p>
                      <a:r>
                        <a:rPr lang="en-US" sz="2100" b="1" dirty="0">
                          <a:latin typeface="Euclid" panose="02020503060505020303" pitchFamily="18" charset="0"/>
                        </a:rPr>
                        <a:t>(Magnitude or duration not mentioned)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08359"/>
                  </a:ext>
                </a:extLst>
              </a:tr>
              <a:tr h="1691298">
                <a:tc>
                  <a:txBody>
                    <a:bodyPr/>
                    <a:lstStyle/>
                    <a:p>
                      <a:r>
                        <a:rPr lang="en-US" sz="2100" dirty="0">
                          <a:latin typeface="Euclid" panose="02020503060505020303" pitchFamily="18" charset="0"/>
                        </a:rPr>
                        <a:t>Orin et al. (2012)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100" kern="1200" dirty="0">
                          <a:solidFill>
                            <a:schemeClr val="dk1"/>
                          </a:solidFill>
                          <a:effectLst/>
                          <a:latin typeface="Euclid" panose="02020503060505020303" pitchFamily="18" charset="0"/>
                          <a:ea typeface="+mn-ea"/>
                          <a:cs typeface="+mn-cs"/>
                        </a:rPr>
                        <a:t>Controller for humanoid robots</a:t>
                      </a:r>
                    </a:p>
                    <a:p>
                      <a:r>
                        <a:rPr lang="en-IN" sz="2100" kern="1200" dirty="0">
                          <a:solidFill>
                            <a:schemeClr val="dk1"/>
                          </a:solidFill>
                          <a:effectLst/>
                          <a:latin typeface="Euclid" panose="02020503060505020303" pitchFamily="18" charset="0"/>
                          <a:ea typeface="+mn-ea"/>
                          <a:cs typeface="+mn-cs"/>
                        </a:rPr>
                        <a:t>on non-level 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b="1" dirty="0">
                          <a:latin typeface="Euclid" panose="02020503060505020303" pitchFamily="18" charset="0"/>
                        </a:rPr>
                        <a:t>Can’t accommodate no-slip condition, trunk rotation with desired momenta:  fails for large or continuous push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8777"/>
                  </a:ext>
                </a:extLst>
              </a:tr>
              <a:tr h="1152044">
                <a:tc>
                  <a:txBody>
                    <a:bodyPr/>
                    <a:lstStyle/>
                    <a:p>
                      <a:r>
                        <a:rPr lang="en-IN" sz="2100" dirty="0" err="1">
                          <a:latin typeface="Euclid" panose="02020503060505020303" pitchFamily="18" charset="0"/>
                        </a:rPr>
                        <a:t>Henze</a:t>
                      </a:r>
                      <a:r>
                        <a:rPr lang="en-IN" sz="2100" b="0" i="0" kern="1200" dirty="0">
                          <a:solidFill>
                            <a:schemeClr val="dk1"/>
                          </a:solidFill>
                          <a:effectLst/>
                          <a:latin typeface="Euclid" panose="02020503060505020303" pitchFamily="18" charset="0"/>
                          <a:ea typeface="+mn-ea"/>
                          <a:cs typeface="+mn-cs"/>
                        </a:rPr>
                        <a:t> et al. (2019)</a:t>
                      </a:r>
                      <a:endParaRPr lang="en-US" sz="2100" dirty="0">
                        <a:latin typeface="Euclid" panose="0202050306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100" b="0" i="0" kern="1200" dirty="0">
                          <a:solidFill>
                            <a:schemeClr val="dk1"/>
                          </a:solidFill>
                          <a:effectLst/>
                          <a:latin typeface="Euclid" panose="02020503060505020303" pitchFamily="18" charset="0"/>
                          <a:ea typeface="+mn-ea"/>
                          <a:cs typeface="+mn-cs"/>
                        </a:rPr>
                        <a:t>Whole body control for multi contact scenario</a:t>
                      </a:r>
                      <a:endParaRPr lang="en-US" sz="2100" dirty="0">
                        <a:latin typeface="Euclid" panose="0202050306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1" dirty="0">
                          <a:latin typeface="Euclid" panose="02020503060505020303" pitchFamily="18" charset="0"/>
                        </a:rPr>
                        <a:t>Tested for Impulse (like kick) only (Magnitude or duration not mentioned)</a:t>
                      </a:r>
                    </a:p>
                    <a:p>
                      <a:endParaRPr lang="en-US" sz="2100" dirty="0">
                        <a:latin typeface="Euclid" panose="020205030605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948066"/>
                  </a:ext>
                </a:extLst>
              </a:tr>
              <a:tr h="1421671">
                <a:tc>
                  <a:txBody>
                    <a:bodyPr/>
                    <a:lstStyle/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dirty="0">
                          <a:latin typeface="Euclid" panose="02020503060505020303" pitchFamily="18" charset="0"/>
                        </a:rPr>
                        <a:t>Bhaskar</a:t>
                      </a:r>
                      <a:r>
                        <a:rPr lang="en-IN" sz="2100" b="0" i="0" kern="1200" dirty="0">
                          <a:solidFill>
                            <a:schemeClr val="dk1"/>
                          </a:solidFill>
                          <a:effectLst/>
                          <a:latin typeface="Euclid" panose="02020503060505020303" pitchFamily="18" charset="0"/>
                          <a:ea typeface="+mn-ea"/>
                          <a:cs typeface="+mn-cs"/>
                        </a:rPr>
                        <a:t> et al. (2021)</a:t>
                      </a:r>
                      <a:endParaRPr lang="en-US" sz="2100" dirty="0">
                        <a:latin typeface="Euclid" panose="02020503060505020303" pitchFamily="18" charset="0"/>
                      </a:endParaRPr>
                    </a:p>
                    <a:p>
                      <a:endParaRPr lang="en-US" sz="2100" dirty="0">
                        <a:latin typeface="Euclid" panose="0202050306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0" i="0" kern="1200" dirty="0">
                          <a:solidFill>
                            <a:schemeClr val="dk1"/>
                          </a:solidFill>
                          <a:effectLst/>
                          <a:latin typeface="Euclid" panose="02020503060505020303" pitchFamily="18" charset="0"/>
                          <a:ea typeface="+mn-ea"/>
                          <a:cs typeface="+mn-cs"/>
                        </a:rPr>
                        <a:t>Adaptive Artificial Time Delay Control rejecting impulse during walking</a:t>
                      </a:r>
                    </a:p>
                    <a:p>
                      <a:endParaRPr lang="en-US" sz="2100" dirty="0">
                        <a:latin typeface="Euclid" panose="0202050306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100" b="1" dirty="0">
                          <a:latin typeface="Euclid" panose="02020503060505020303" pitchFamily="18" charset="0"/>
                        </a:rPr>
                        <a:t>Tested for push of 10 N only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100" b="1" dirty="0">
                          <a:latin typeface="Euclid" panose="02020503060505020303" pitchFamily="18" charset="0"/>
                        </a:rPr>
                        <a:t>Contact points more than two: Inherently Convenient for stability</a:t>
                      </a:r>
                    </a:p>
                    <a:p>
                      <a:endParaRPr lang="en-US" sz="2100" dirty="0">
                        <a:latin typeface="Euclid" panose="020205030605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39938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2FBBDC2-A375-6306-AD55-7A9E7C2D32CB}"/>
              </a:ext>
            </a:extLst>
          </p:cNvPr>
          <p:cNvSpPr txBox="1"/>
          <p:nvPr/>
        </p:nvSpPr>
        <p:spPr>
          <a:xfrm>
            <a:off x="10624" y="8076208"/>
            <a:ext cx="14416844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latin typeface="Euclid" panose="02020503060505020303" pitchFamily="18" charset="0"/>
              </a:rPr>
              <a:t>Macchietto</a:t>
            </a:r>
            <a:r>
              <a:rPr lang="en-IN" dirty="0">
                <a:latin typeface="Euclid" panose="02020503060505020303" pitchFamily="18" charset="0"/>
              </a:rPr>
              <a:t>, Adriano, Victor </a:t>
            </a:r>
            <a:r>
              <a:rPr lang="en-IN" dirty="0" err="1">
                <a:latin typeface="Euclid" panose="02020503060505020303" pitchFamily="18" charset="0"/>
              </a:rPr>
              <a:t>Zordan</a:t>
            </a:r>
            <a:r>
              <a:rPr lang="en-IN" dirty="0">
                <a:latin typeface="Euclid" panose="02020503060505020303" pitchFamily="18" charset="0"/>
              </a:rPr>
              <a:t>, and Christian R. Shelton. "Momentum control for balance." </a:t>
            </a:r>
            <a:r>
              <a:rPr lang="en-IN" i="1" dirty="0">
                <a:latin typeface="Euclid" panose="02020503060505020303" pitchFamily="18" charset="0"/>
              </a:rPr>
              <a:t>ACM SIGGRAPH 2009 papers</a:t>
            </a:r>
            <a:r>
              <a:rPr lang="en-IN" dirty="0">
                <a:latin typeface="Euclid" panose="02020503060505020303" pitchFamily="18" charset="0"/>
              </a:rPr>
              <a:t>. 2009.1-8.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Euclid" panose="02020503060505020303" pitchFamily="18" charset="0"/>
              </a:rPr>
              <a:t>Orin, David E., </a:t>
            </a:r>
            <a:r>
              <a:rPr lang="en-IN" dirty="0" err="1">
                <a:latin typeface="Euclid" panose="02020503060505020303" pitchFamily="18" charset="0"/>
              </a:rPr>
              <a:t>Ambarish</a:t>
            </a:r>
            <a:r>
              <a:rPr lang="en-IN" dirty="0">
                <a:latin typeface="Euclid" panose="02020503060505020303" pitchFamily="18" charset="0"/>
              </a:rPr>
              <a:t> Goswami, and Sung-</a:t>
            </a:r>
            <a:r>
              <a:rPr lang="en-IN" dirty="0" err="1">
                <a:latin typeface="Euclid" panose="02020503060505020303" pitchFamily="18" charset="0"/>
              </a:rPr>
              <a:t>Hee</a:t>
            </a:r>
            <a:r>
              <a:rPr lang="en-IN" dirty="0">
                <a:latin typeface="Euclid" panose="02020503060505020303" pitchFamily="18" charset="0"/>
              </a:rPr>
              <a:t> Lee. "Centroidal dynamics of a humanoid robot." </a:t>
            </a:r>
            <a:r>
              <a:rPr lang="en-IN" i="1" dirty="0">
                <a:latin typeface="Euclid" panose="02020503060505020303" pitchFamily="18" charset="0"/>
              </a:rPr>
              <a:t>Autonomous robots</a:t>
            </a:r>
            <a:r>
              <a:rPr lang="en-IN" dirty="0">
                <a:latin typeface="Euclid" panose="02020503060505020303" pitchFamily="18" charset="0"/>
              </a:rPr>
              <a:t> 35.2 (2013):161-176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8B7EC-A9F1-0590-7048-6C19BA0F2D77}"/>
              </a:ext>
            </a:extLst>
          </p:cNvPr>
          <p:cNvSpPr txBox="1"/>
          <p:nvPr/>
        </p:nvSpPr>
        <p:spPr>
          <a:xfrm>
            <a:off x="10623" y="7513679"/>
            <a:ext cx="14334593" cy="4462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accent2">
                    <a:lumMod val="50000"/>
                  </a:schemeClr>
                </a:solidFill>
                <a:latin typeface="Euclid" panose="02020503060505020303" pitchFamily="18" charset="0"/>
              </a:rPr>
              <a:t>Summary</a:t>
            </a:r>
            <a:r>
              <a:rPr lang="en-US" sz="2300" b="1" dirty="0">
                <a:latin typeface="Euclid" panose="02020503060505020303" pitchFamily="18" charset="0"/>
              </a:rPr>
              <a:t>: </a:t>
            </a:r>
            <a:r>
              <a:rPr lang="en-US" sz="2300" dirty="0">
                <a:latin typeface="Euclid" panose="02020503060505020303" pitchFamily="18" charset="0"/>
              </a:rPr>
              <a:t>Stability against </a:t>
            </a:r>
            <a:r>
              <a:rPr lang="en-US" sz="2300" b="1" dirty="0">
                <a:latin typeface="Euclid" panose="02020503060505020303" pitchFamily="18" charset="0"/>
              </a:rPr>
              <a:t>large continuous push (magnitude and duration) </a:t>
            </a:r>
            <a:r>
              <a:rPr lang="en-US" sz="2300" dirty="0">
                <a:latin typeface="Euclid" panose="02020503060505020303" pitchFamily="18" charset="0"/>
              </a:rPr>
              <a:t>is challenging 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98396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0" grpId="0" animBg="1"/>
      <p:bldP spid="2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AD6FCFD-2029-92AC-F2A2-9C0432367130}"/>
              </a:ext>
            </a:extLst>
          </p:cNvPr>
          <p:cNvSpPr txBox="1"/>
          <p:nvPr/>
        </p:nvSpPr>
        <p:spPr>
          <a:xfrm>
            <a:off x="-7480" y="7693167"/>
            <a:ext cx="14400212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Euclid" panose="02020503060505020303" pitchFamily="18" charset="0"/>
              </a:rPr>
              <a:t>Flow chart of work in Dynamic stability of biped under large disturbance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99742-9B80-3E33-FF9D-572DC6E17503}"/>
              </a:ext>
            </a:extLst>
          </p:cNvPr>
          <p:cNvSpPr txBox="1"/>
          <p:nvPr/>
        </p:nvSpPr>
        <p:spPr>
          <a:xfrm>
            <a:off x="0" y="10531"/>
            <a:ext cx="14400213" cy="5358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Euclid" panose="02020503060505020303" pitchFamily="18" charset="0"/>
              </a:rPr>
              <a:t>Dynamic Stability: Flow chart of 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224849-93E9-96D3-A0AC-F816D0777633}"/>
              </a:ext>
            </a:extLst>
          </p:cNvPr>
          <p:cNvGrpSpPr/>
          <p:nvPr/>
        </p:nvGrpSpPr>
        <p:grpSpPr>
          <a:xfrm>
            <a:off x="90729" y="546414"/>
            <a:ext cx="14309484" cy="12113479"/>
            <a:chOff x="-119110" y="546414"/>
            <a:chExt cx="14309484" cy="1211347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9A30BD4-88FA-5C81-8963-35EC7CD88A71}"/>
                </a:ext>
              </a:extLst>
            </p:cNvPr>
            <p:cNvGrpSpPr/>
            <p:nvPr/>
          </p:nvGrpSpPr>
          <p:grpSpPr>
            <a:xfrm>
              <a:off x="-119110" y="546414"/>
              <a:ext cx="14309484" cy="12113479"/>
              <a:chOff x="-119110" y="546414"/>
              <a:chExt cx="14309484" cy="12113479"/>
            </a:xfrm>
          </p:grpSpPr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025AFEBA-E6C3-DD58-005C-B1DCB1C2A2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82459451"/>
                  </p:ext>
                </p:extLst>
              </p:nvPr>
            </p:nvGraphicFramePr>
            <p:xfrm>
              <a:off x="-119110" y="939775"/>
              <a:ext cx="14309484" cy="117201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54D71E3-3426-7558-4AAA-415DBB4C34C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81436995"/>
                  </p:ext>
                </p:extLst>
              </p:nvPr>
            </p:nvGraphicFramePr>
            <p:xfrm>
              <a:off x="6593774" y="5634334"/>
              <a:ext cx="3689741" cy="189392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68198EB-A396-D64C-E5EB-4F0E8AEE58EC}"/>
                  </a:ext>
                </a:extLst>
              </p:cNvPr>
              <p:cNvGrpSpPr/>
              <p:nvPr/>
            </p:nvGrpSpPr>
            <p:grpSpPr>
              <a:xfrm rot="5054855">
                <a:off x="10007879" y="2447642"/>
                <a:ext cx="740724" cy="4934193"/>
                <a:chOff x="3363679" y="4074348"/>
                <a:chExt cx="283053" cy="4934193"/>
              </a:xfrm>
            </p:grpSpPr>
            <p:sp>
              <p:nvSpPr>
                <p:cNvPr id="12" name="Right Arrow 11">
                  <a:extLst>
                    <a:ext uri="{FF2B5EF4-FFF2-40B4-BE49-F238E27FC236}">
                      <a16:creationId xmlns:a16="http://schemas.microsoft.com/office/drawing/2014/main" id="{C065AC4C-4FF9-9D02-C8A3-B89A311885CC}"/>
                    </a:ext>
                  </a:extLst>
                </p:cNvPr>
                <p:cNvSpPr/>
                <p:nvPr/>
              </p:nvSpPr>
              <p:spPr>
                <a:xfrm rot="11038123">
                  <a:off x="3422028" y="8520655"/>
                  <a:ext cx="224704" cy="487886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3" name="Right Arrow 4">
                  <a:extLst>
                    <a:ext uri="{FF2B5EF4-FFF2-40B4-BE49-F238E27FC236}">
                      <a16:creationId xmlns:a16="http://schemas.microsoft.com/office/drawing/2014/main" id="{ABC6B02C-847D-108F-72FB-22A083715CD2}"/>
                    </a:ext>
                  </a:extLst>
                </p:cNvPr>
                <p:cNvSpPr txBox="1"/>
                <p:nvPr/>
              </p:nvSpPr>
              <p:spPr>
                <a:xfrm rot="21838123">
                  <a:off x="3363679" y="4074348"/>
                  <a:ext cx="226093" cy="35121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GB" sz="1400" kern="1200"/>
                </a:p>
              </p:txBody>
            </p:sp>
          </p:grpSp>
          <p:graphicFrame>
            <p:nvGraphicFramePr>
              <p:cNvPr id="8" name="Diagram 7">
                <a:extLst>
                  <a:ext uri="{FF2B5EF4-FFF2-40B4-BE49-F238E27FC236}">
                    <a16:creationId xmlns:a16="http://schemas.microsoft.com/office/drawing/2014/main" id="{A7EE037D-10BA-9626-2053-1D30C13003D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44335485"/>
                  </p:ext>
                </p:extLst>
              </p:nvPr>
            </p:nvGraphicFramePr>
            <p:xfrm>
              <a:off x="10283515" y="546414"/>
              <a:ext cx="3689741" cy="212436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  <p:sp>
            <p:nvSpPr>
              <p:cNvPr id="16" name="Right Arrow 15">
                <a:extLst>
                  <a:ext uri="{FF2B5EF4-FFF2-40B4-BE49-F238E27FC236}">
                    <a16:creationId xmlns:a16="http://schemas.microsoft.com/office/drawing/2014/main" id="{CC67554D-92D0-AB78-294A-F052F20A2EF8}"/>
                  </a:ext>
                </a:extLst>
              </p:cNvPr>
              <p:cNvSpPr/>
              <p:nvPr/>
            </p:nvSpPr>
            <p:spPr>
              <a:xfrm rot="7326122">
                <a:off x="9286149" y="2802919"/>
                <a:ext cx="1115112" cy="551601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3B76685-142F-60F0-04EB-571B9EB250C4}"/>
                </a:ext>
              </a:extLst>
            </p:cNvPr>
            <p:cNvGrpSpPr/>
            <p:nvPr/>
          </p:nvGrpSpPr>
          <p:grpSpPr>
            <a:xfrm>
              <a:off x="6281530" y="1093304"/>
              <a:ext cx="3314972" cy="1644085"/>
              <a:chOff x="573133" y="480284"/>
              <a:chExt cx="3314972" cy="1644085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3A4FC07B-9999-F233-7CA7-87B3A359175D}"/>
                  </a:ext>
                </a:extLst>
              </p:cNvPr>
              <p:cNvSpPr/>
              <p:nvPr/>
            </p:nvSpPr>
            <p:spPr>
              <a:xfrm>
                <a:off x="573133" y="480284"/>
                <a:ext cx="3116607" cy="1644085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Rounded Rectangle 4">
                <a:extLst>
                  <a:ext uri="{FF2B5EF4-FFF2-40B4-BE49-F238E27FC236}">
                    <a16:creationId xmlns:a16="http://schemas.microsoft.com/office/drawing/2014/main" id="{43CFB839-5A65-196A-C0D8-6A544E65E16A}"/>
                  </a:ext>
                </a:extLst>
              </p:cNvPr>
              <p:cNvSpPr txBox="1"/>
              <p:nvPr/>
            </p:nvSpPr>
            <p:spPr>
              <a:xfrm>
                <a:off x="573133" y="480284"/>
                <a:ext cx="3314972" cy="164408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2400" b="1" kern="1200" dirty="0">
                    <a:solidFill>
                      <a:schemeClr val="bg1"/>
                    </a:solidFill>
                    <a:latin typeface="Euclid" panose="02020503060505020303" pitchFamily="18" charset="0"/>
                  </a:rPr>
                  <a:t>Actuator Limits</a:t>
                </a:r>
                <a:r>
                  <a:rPr lang="en-GB" sz="1900" b="1" kern="1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p:grp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8CF5994A-C11A-436D-5FCF-31CED72A7773}"/>
                </a:ext>
              </a:extLst>
            </p:cNvPr>
            <p:cNvSpPr/>
            <p:nvPr/>
          </p:nvSpPr>
          <p:spPr>
            <a:xfrm rot="5400000">
              <a:off x="7599298" y="2872000"/>
              <a:ext cx="741308" cy="55160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7CBDD97-6CAC-1337-9ED9-C5075EBF876A}"/>
              </a:ext>
            </a:extLst>
          </p:cNvPr>
          <p:cNvSpPr txBox="1"/>
          <p:nvPr/>
        </p:nvSpPr>
        <p:spPr>
          <a:xfrm>
            <a:off x="2192" y="8402236"/>
            <a:ext cx="14380868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Euclid" panose="02020503060505020303" pitchFamily="18" charset="0"/>
              </a:rPr>
              <a:t>Controller does not have any information on the external disturbance being applied</a:t>
            </a:r>
            <a:endParaRPr lang="en-US" sz="2800" dirty="0"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25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2" grpId="0" animBg="1"/>
      <p:bldP spid="2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08491A2-8EFF-794C-BD2A-E90AA1A82DC2}"/>
              </a:ext>
            </a:extLst>
          </p:cNvPr>
          <p:cNvSpPr txBox="1"/>
          <p:nvPr/>
        </p:nvSpPr>
        <p:spPr>
          <a:xfrm>
            <a:off x="30433" y="-2481"/>
            <a:ext cx="14361525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Euclid" panose="02020503060505020303" pitchFamily="18" charset="0"/>
              </a:defRPr>
            </a:lvl1pPr>
          </a:lstStyle>
          <a:p>
            <a:r>
              <a:rPr lang="en-US" sz="2800" dirty="0"/>
              <a:t>        Dynamic Stability: Optimal Control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B96C4-ECCC-9C49-B6B4-24B501884B09}"/>
              </a:ext>
            </a:extLst>
          </p:cNvPr>
          <p:cNvSpPr txBox="1"/>
          <p:nvPr/>
        </p:nvSpPr>
        <p:spPr>
          <a:xfrm>
            <a:off x="15508941" y="10416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8C21A1-3E38-9C35-71BF-64FE664B08D6}"/>
              </a:ext>
            </a:extLst>
          </p:cNvPr>
          <p:cNvGrpSpPr/>
          <p:nvPr/>
        </p:nvGrpSpPr>
        <p:grpSpPr>
          <a:xfrm>
            <a:off x="-137592" y="505150"/>
            <a:ext cx="8513395" cy="6643322"/>
            <a:chOff x="420553" y="0"/>
            <a:chExt cx="8306819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8B56CB-0615-549A-8712-623ECF98C136}"/>
                </a:ext>
              </a:extLst>
            </p:cNvPr>
            <p:cNvGrpSpPr/>
            <p:nvPr/>
          </p:nvGrpSpPr>
          <p:grpSpPr>
            <a:xfrm>
              <a:off x="420553" y="0"/>
              <a:ext cx="8306819" cy="6858000"/>
              <a:chOff x="871966" y="206581"/>
              <a:chExt cx="8306819" cy="685800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F021A01-4BAE-06D4-3D1F-404886321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46354" y="206581"/>
                <a:ext cx="7432431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42A6D03-2913-756A-2CC5-5915D09BEA0D}"/>
                      </a:ext>
                    </a:extLst>
                  </p:cNvPr>
                  <p:cNvSpPr txBox="1"/>
                  <p:nvPr/>
                </p:nvSpPr>
                <p:spPr>
                  <a:xfrm>
                    <a:off x="887169" y="3595172"/>
                    <a:ext cx="1014412" cy="494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42A6D03-2913-756A-2CC5-5915D09BEA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169" y="3595172"/>
                    <a:ext cx="1014412" cy="49425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2632"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D91E4D-9626-3B4C-9ED0-B55B31EFC5BB}"/>
                  </a:ext>
                </a:extLst>
              </p:cNvPr>
              <p:cNvSpPr txBox="1"/>
              <p:nvPr/>
            </p:nvSpPr>
            <p:spPr>
              <a:xfrm>
                <a:off x="871966" y="3170932"/>
                <a:ext cx="1067721" cy="476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Euclid" panose="02020503060505020303" pitchFamily="18" charset="0"/>
                  </a:rPr>
                  <a:t>Inputs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71710D-0B87-C02E-548D-16DB3FCCD4AF}"/>
                  </a:ext>
                </a:extLst>
              </p:cNvPr>
              <p:cNvSpPr txBox="1"/>
              <p:nvPr/>
            </p:nvSpPr>
            <p:spPr>
              <a:xfrm>
                <a:off x="5046561" y="589988"/>
                <a:ext cx="1142036" cy="1048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Euclid" panose="02020503060505020303" pitchFamily="18" charset="0"/>
                  </a:rPr>
                  <a:t>Internal</a:t>
                </a:r>
              </a:p>
              <a:p>
                <a:r>
                  <a:rPr lang="en-US" sz="2000" b="1" dirty="0">
                    <a:latin typeface="Euclid" panose="02020503060505020303" pitchFamily="18" charset="0"/>
                  </a:rPr>
                  <a:t>Optimization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00EEB1-F63F-7AE4-CF40-B90E1A760E34}"/>
                  </a:ext>
                </a:extLst>
              </p:cNvPr>
              <p:cNvSpPr txBox="1"/>
              <p:nvPr/>
            </p:nvSpPr>
            <p:spPr>
              <a:xfrm>
                <a:off x="4516247" y="3382833"/>
                <a:ext cx="1336584" cy="985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Euclid" panose="02020503060505020303" pitchFamily="18" charset="0"/>
                  </a:rPr>
                  <a:t>Computed</a:t>
                </a:r>
              </a:p>
              <a:p>
                <a:r>
                  <a:rPr lang="en-US" sz="2000" dirty="0">
                    <a:latin typeface="Euclid" panose="02020503060505020303" pitchFamily="18" charset="0"/>
                  </a:rPr>
                  <a:t>Torque control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A3B864-A452-DA8B-34AF-68504DEA209D}"/>
                  </a:ext>
                </a:extLst>
              </p:cNvPr>
              <p:cNvSpPr txBox="1"/>
              <p:nvPr/>
            </p:nvSpPr>
            <p:spPr>
              <a:xfrm>
                <a:off x="6989816" y="3691706"/>
                <a:ext cx="1111720" cy="388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Euclid" panose="02020503060505020303" pitchFamily="18" charset="0"/>
                  </a:rPr>
                  <a:t>Robot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BE64235-BFCE-13B9-0A17-4B71B80051A1}"/>
                      </a:ext>
                    </a:extLst>
                  </p:cNvPr>
                  <p:cNvSpPr txBox="1"/>
                  <p:nvPr/>
                </p:nvSpPr>
                <p:spPr>
                  <a:xfrm>
                    <a:off x="8289647" y="3859417"/>
                    <a:ext cx="822594" cy="3989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̈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BE64235-BFCE-13B9-0A17-4B71B80051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9647" y="3859417"/>
                    <a:ext cx="822594" cy="39894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8955" t="-12903" r="-5970" b="-64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C234A9B-CFFD-6A45-5249-14A636AE6EC9}"/>
                      </a:ext>
                    </a:extLst>
                  </p:cNvPr>
                  <p:cNvSpPr txBox="1"/>
                  <p:nvPr/>
                </p:nvSpPr>
                <p:spPr>
                  <a:xfrm>
                    <a:off x="3551404" y="3266249"/>
                    <a:ext cx="488627" cy="38126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C234A9B-CFFD-6A45-5249-14A636AE6E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1404" y="3266249"/>
                    <a:ext cx="488627" cy="38126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500" r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FE88763-90C1-105B-2BD1-6DBC2B6DC5D4}"/>
                    </a:ext>
                  </a:extLst>
                </p:cNvPr>
                <p:cNvSpPr txBox="1"/>
                <p:nvPr/>
              </p:nvSpPr>
              <p:spPr>
                <a:xfrm>
                  <a:off x="5401519" y="3176252"/>
                  <a:ext cx="694481" cy="4765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FE88763-90C1-105B-2BD1-6DBC2B6DC5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519" y="3176252"/>
                  <a:ext cx="694481" cy="4765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149FA2-E085-C0C0-CA04-72115393B401}"/>
                    </a:ext>
                  </a:extLst>
                </p:cNvPr>
                <p:cNvSpPr txBox="1"/>
                <p:nvPr/>
              </p:nvSpPr>
              <p:spPr>
                <a:xfrm>
                  <a:off x="2118513" y="4145749"/>
                  <a:ext cx="533798" cy="398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̈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149FA2-E085-C0C0-CA04-72115393B4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513" y="4145749"/>
                  <a:ext cx="533798" cy="398940"/>
                </a:xfrm>
                <a:prstGeom prst="rect">
                  <a:avLst/>
                </a:prstGeom>
                <a:blipFill>
                  <a:blip r:embed="rId7"/>
                  <a:stretch>
                    <a:fillRect l="-13636" t="-12500" r="-9091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A5CEBF6-292B-F6F9-22B0-70B05B26C042}"/>
                    </a:ext>
                  </a:extLst>
                </p:cNvPr>
                <p:cNvSpPr txBox="1"/>
                <p:nvPr/>
              </p:nvSpPr>
              <p:spPr>
                <a:xfrm>
                  <a:off x="6029916" y="1074274"/>
                  <a:ext cx="822595" cy="398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A5CEBF6-292B-F6F9-22B0-70B05B26C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9916" y="1074274"/>
                  <a:ext cx="822595" cy="398940"/>
                </a:xfrm>
                <a:prstGeom prst="rect">
                  <a:avLst/>
                </a:prstGeom>
                <a:blipFill>
                  <a:blip r:embed="rId8"/>
                  <a:stretch>
                    <a:fillRect l="-7353" t="-12500" r="-5882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5BCAE3C-4534-5221-336F-33B35477B081}"/>
              </a:ext>
            </a:extLst>
          </p:cNvPr>
          <p:cNvGrpSpPr/>
          <p:nvPr/>
        </p:nvGrpSpPr>
        <p:grpSpPr>
          <a:xfrm>
            <a:off x="8644293" y="1776317"/>
            <a:ext cx="5292332" cy="3207233"/>
            <a:chOff x="8056518" y="149272"/>
            <a:chExt cx="4839503" cy="267259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5AE64A7-45F6-43B1-906C-6AC512FB1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56518" y="706610"/>
              <a:ext cx="4696749" cy="210243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FB8500-0113-738F-D988-3A9FE33778E4}"/>
                </a:ext>
              </a:extLst>
            </p:cNvPr>
            <p:cNvSpPr txBox="1"/>
            <p:nvPr/>
          </p:nvSpPr>
          <p:spPr>
            <a:xfrm>
              <a:off x="8763860" y="870184"/>
              <a:ext cx="821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uclid" panose="02020503060505020303" pitchFamily="18" charset="0"/>
                </a:rPr>
                <a:t>Robot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E84E4B-D92B-023B-655B-DB25B0D21735}"/>
                </a:ext>
              </a:extLst>
            </p:cNvPr>
            <p:cNvSpPr txBox="1"/>
            <p:nvPr/>
          </p:nvSpPr>
          <p:spPr>
            <a:xfrm>
              <a:off x="10258278" y="706610"/>
              <a:ext cx="10404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uclid" panose="02020503060505020303" pitchFamily="18" charset="0"/>
                </a:rPr>
                <a:t>Eigen</a:t>
              </a:r>
            </a:p>
            <a:p>
              <a:r>
                <a:rPr lang="en-US" dirty="0">
                  <a:latin typeface="Euclid" panose="02020503060505020303" pitchFamily="18" charset="0"/>
                </a:rPr>
                <a:t>analysis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C1B7F1-070E-26E4-7024-4EB838D93D4A}"/>
                </a:ext>
              </a:extLst>
            </p:cNvPr>
            <p:cNvSpPr txBox="1"/>
            <p:nvPr/>
          </p:nvSpPr>
          <p:spPr>
            <a:xfrm>
              <a:off x="11854298" y="739806"/>
              <a:ext cx="898969" cy="538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Euclid" panose="02020503060505020303" pitchFamily="18" charset="0"/>
                </a:rPr>
                <a:t>Optimization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9891D29-4F9D-22FE-F9A1-02772719937E}"/>
                    </a:ext>
                  </a:extLst>
                </p:cNvPr>
                <p:cNvSpPr txBox="1"/>
                <p:nvPr/>
              </p:nvSpPr>
              <p:spPr>
                <a:xfrm>
                  <a:off x="11854297" y="2162709"/>
                  <a:ext cx="1007000" cy="6591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uclid" panose="02020503060505020303" pitchFamily="18" charset="0"/>
                    </a:rPr>
                    <a:t>Calculating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a14:m>
                  <a:endParaRPr lang="en-US" dirty="0">
                    <a:latin typeface="Euclid" panose="02020503060505020303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9891D29-4F9D-22FE-F9A1-027727199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54297" y="2162709"/>
                  <a:ext cx="1007000" cy="659155"/>
                </a:xfrm>
                <a:prstGeom prst="rect">
                  <a:avLst/>
                </a:prstGeom>
                <a:blipFill>
                  <a:blip r:embed="rId10"/>
                  <a:stretch>
                    <a:fillRect l="-5000" t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FFD5780-9B88-7497-6F23-9C0D7A9563AF}"/>
                    </a:ext>
                  </a:extLst>
                </p:cNvPr>
                <p:cNvSpPr txBox="1"/>
                <p:nvPr/>
              </p:nvSpPr>
              <p:spPr>
                <a:xfrm>
                  <a:off x="10175016" y="2325031"/>
                  <a:ext cx="835613" cy="3220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FFD5780-9B88-7497-6F23-9C0D7A9563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5016" y="2325031"/>
                  <a:ext cx="835613" cy="322031"/>
                </a:xfrm>
                <a:prstGeom prst="rect">
                  <a:avLst/>
                </a:prstGeom>
                <a:blipFill>
                  <a:blip r:embed="rId11"/>
                  <a:stretch>
                    <a:fillRect l="-9091" t="-12903" r="-3030" b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2FBB0B4-B424-AC49-10B5-F02FA2138C8A}"/>
                    </a:ext>
                  </a:extLst>
                </p:cNvPr>
                <p:cNvSpPr txBox="1"/>
                <p:nvPr/>
              </p:nvSpPr>
              <p:spPr>
                <a:xfrm>
                  <a:off x="8253077" y="771753"/>
                  <a:ext cx="251094" cy="3077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2FBB0B4-B424-AC49-10B5-F02FA2138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3077" y="771753"/>
                  <a:ext cx="251094" cy="307765"/>
                </a:xfrm>
                <a:prstGeom prst="rect">
                  <a:avLst/>
                </a:prstGeom>
                <a:blipFill>
                  <a:blip r:embed="rId12"/>
                  <a:stretch>
                    <a:fillRect l="-30000" r="-25000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7591BFB-4EAD-0385-95DD-D88ECBE73369}"/>
                    </a:ext>
                  </a:extLst>
                </p:cNvPr>
                <p:cNvSpPr txBox="1"/>
                <p:nvPr/>
              </p:nvSpPr>
              <p:spPr>
                <a:xfrm>
                  <a:off x="9573987" y="149272"/>
                  <a:ext cx="592598" cy="5129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20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7591BFB-4EAD-0385-95DD-D88ECBE733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3987" y="149272"/>
                  <a:ext cx="592598" cy="512941"/>
                </a:xfrm>
                <a:prstGeom prst="rect">
                  <a:avLst/>
                </a:prstGeom>
                <a:blipFill>
                  <a:blip r:embed="rId13"/>
                  <a:stretch>
                    <a:fillRect l="-8333" r="-12500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E9754BD-B1EC-18FA-0158-82B85E3DEAF4}"/>
                    </a:ext>
                  </a:extLst>
                </p:cNvPr>
                <p:cNvSpPr txBox="1"/>
                <p:nvPr/>
              </p:nvSpPr>
              <p:spPr>
                <a:xfrm>
                  <a:off x="11173008" y="452622"/>
                  <a:ext cx="623201" cy="3077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E9754BD-B1EC-18FA-0158-82B85E3DEA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3008" y="452622"/>
                  <a:ext cx="623201" cy="307765"/>
                </a:xfrm>
                <a:prstGeom prst="rect">
                  <a:avLst/>
                </a:prstGeom>
                <a:blipFill>
                  <a:blip r:embed="rId14"/>
                  <a:stretch>
                    <a:fillRect l="-16000" r="-64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9849E13-5322-5FDF-CFF7-44BA51901738}"/>
                    </a:ext>
                  </a:extLst>
                </p:cNvPr>
                <p:cNvSpPr txBox="1"/>
                <p:nvPr/>
              </p:nvSpPr>
              <p:spPr>
                <a:xfrm>
                  <a:off x="12272820" y="1584569"/>
                  <a:ext cx="623201" cy="3220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9849E13-5322-5FDF-CFF7-44BA51901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72820" y="1584569"/>
                  <a:ext cx="623201" cy="322031"/>
                </a:xfrm>
                <a:prstGeom prst="rect">
                  <a:avLst/>
                </a:prstGeom>
                <a:blipFill>
                  <a:blip r:embed="rId15"/>
                  <a:stretch>
                    <a:fillRect t="-12903" b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9327D2E-2E33-D2DD-958E-D65A8D662E36}"/>
              </a:ext>
            </a:extLst>
          </p:cNvPr>
          <p:cNvSpPr txBox="1"/>
          <p:nvPr/>
        </p:nvSpPr>
        <p:spPr>
          <a:xfrm>
            <a:off x="9589834" y="5484875"/>
            <a:ext cx="3866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Euclid" panose="02020503060505020303" pitchFamily="18" charset="0"/>
              </a:rPr>
              <a:t>Internal Optimization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A7A09C-3332-F6FF-04AF-8B06E327BE4B}"/>
              </a:ext>
            </a:extLst>
          </p:cNvPr>
          <p:cNvSpPr txBox="1"/>
          <p:nvPr/>
        </p:nvSpPr>
        <p:spPr>
          <a:xfrm>
            <a:off x="2176597" y="6858952"/>
            <a:ext cx="3955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Euclid" panose="02020503060505020303" pitchFamily="18" charset="0"/>
              </a:rPr>
              <a:t>Control Architecture</a:t>
            </a:r>
          </a:p>
        </p:txBody>
      </p:sp>
      <p:sp>
        <p:nvSpPr>
          <p:cNvPr id="3" name="Curved Down Arrow 2">
            <a:extLst>
              <a:ext uri="{FF2B5EF4-FFF2-40B4-BE49-F238E27FC236}">
                <a16:creationId xmlns:a16="http://schemas.microsoft.com/office/drawing/2014/main" id="{C4680F32-1875-02D6-6C5A-FC83F93906B3}"/>
              </a:ext>
            </a:extLst>
          </p:cNvPr>
          <p:cNvSpPr/>
          <p:nvPr/>
        </p:nvSpPr>
        <p:spPr>
          <a:xfrm rot="520062">
            <a:off x="5519547" y="530599"/>
            <a:ext cx="4943331" cy="911528"/>
          </a:xfrm>
          <a:prstGeom prst="curvedDownArrow">
            <a:avLst>
              <a:gd name="adj1" fmla="val 25000"/>
              <a:gd name="adj2" fmla="val 50000"/>
              <a:gd name="adj3" fmla="val 15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E5B462-5DD6-D6F6-54C8-E28FA424C4AD}"/>
              </a:ext>
            </a:extLst>
          </p:cNvPr>
          <p:cNvSpPr txBox="1"/>
          <p:nvPr/>
        </p:nvSpPr>
        <p:spPr>
          <a:xfrm>
            <a:off x="0" y="8090015"/>
            <a:ext cx="14380868" cy="83099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Euclid" panose="02020503060505020303" pitchFamily="18" charset="0"/>
              </a:rPr>
              <a:t>Optimization</a:t>
            </a:r>
            <a:r>
              <a:rPr lang="en-US" sz="2400" dirty="0">
                <a:latin typeface="Euclid" panose="02020503060505020303" pitchFamily="18" charset="0"/>
              </a:rPr>
              <a:t>: Weightage of joint velocities. cost function ensures no-slip, minimal trunk rotation, minimum angular momentum </a:t>
            </a:r>
            <a:r>
              <a:rPr lang="en-US" sz="2400" dirty="0" err="1">
                <a:latin typeface="Euclid" panose="02020503060505020303" pitchFamily="18" charset="0"/>
              </a:rPr>
              <a:t>etc</a:t>
            </a:r>
            <a:r>
              <a:rPr lang="en-US" sz="2400" dirty="0">
                <a:latin typeface="Euclid" panose="02020503060505020303" pitchFamily="18" charset="0"/>
              </a:rPr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0F33493-4014-F12E-CA4D-28E632540F41}"/>
                  </a:ext>
                </a:extLst>
              </p:cNvPr>
              <p:cNvSpPr txBox="1"/>
              <p:nvPr/>
            </p:nvSpPr>
            <p:spPr>
              <a:xfrm>
                <a:off x="11483918" y="669223"/>
                <a:ext cx="2082588" cy="772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  <a:p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0F33493-4014-F12E-CA4D-28E632540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3918" y="669223"/>
                <a:ext cx="2082588" cy="772904"/>
              </a:xfrm>
              <a:prstGeom prst="rect">
                <a:avLst/>
              </a:prstGeom>
              <a:blipFill>
                <a:blip r:embed="rId17"/>
                <a:stretch>
                  <a:fillRect l="-4268" t="-6452" b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D63463-5545-655F-2DF5-BBDE2FBF9B22}"/>
                  </a:ext>
                </a:extLst>
              </p:cNvPr>
              <p:cNvSpPr txBox="1"/>
              <p:nvPr/>
            </p:nvSpPr>
            <p:spPr>
              <a:xfrm>
                <a:off x="8885985" y="6240632"/>
                <a:ext cx="549488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𝑖𝑛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>
                    <a:latin typeface="Euclid" panose="02020503060505020303" pitchFamily="18" charset="0"/>
                  </a:rPr>
                  <a:t> Linear span eigenvectors satisfying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i="1" dirty="0">
                  <a:latin typeface="Euclid" panose="02020503060505020303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D63463-5545-655F-2DF5-BBDE2FBF9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985" y="6240632"/>
                <a:ext cx="5494883" cy="1107996"/>
              </a:xfrm>
              <a:prstGeom prst="rect">
                <a:avLst/>
              </a:prstGeom>
              <a:blipFill>
                <a:blip r:embed="rId18"/>
                <a:stretch>
                  <a:fillRect l="-1613" t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17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/>
      <p:bldP spid="38" grpId="0"/>
      <p:bldP spid="3" grpId="0" animBg="1"/>
      <p:bldP spid="39" grpId="0" animBg="1"/>
      <p:bldP spid="40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9929F43-3E39-7C4F-BBA9-B71ABD2FB7D4}"/>
              </a:ext>
            </a:extLst>
          </p:cNvPr>
          <p:cNvSpPr txBox="1"/>
          <p:nvPr/>
        </p:nvSpPr>
        <p:spPr>
          <a:xfrm>
            <a:off x="685628" y="2342539"/>
            <a:ext cx="82824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Euclid" panose="02020503060505020303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8491A2-8EFF-794C-BD2A-E90AA1A82DC2}"/>
              </a:ext>
            </a:extLst>
          </p:cNvPr>
          <p:cNvSpPr txBox="1"/>
          <p:nvPr/>
        </p:nvSpPr>
        <p:spPr>
          <a:xfrm>
            <a:off x="19343" y="-22012"/>
            <a:ext cx="14361525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Euclid" panose="02020503060505020303" pitchFamily="18" charset="0"/>
              </a:defRPr>
            </a:lvl1pPr>
          </a:lstStyle>
          <a:p>
            <a:r>
              <a:rPr lang="en-US" sz="2800" dirty="0"/>
              <a:t>        Dynamic Stability: Kinematic Architecture of Biped and no controller simulation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B96C4-ECCC-9C49-B6B4-24B501884B09}"/>
              </a:ext>
            </a:extLst>
          </p:cNvPr>
          <p:cNvSpPr txBox="1"/>
          <p:nvPr/>
        </p:nvSpPr>
        <p:spPr>
          <a:xfrm>
            <a:off x="15508941" y="10416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4F706C-D543-63FC-3F28-00868409D68A}"/>
              </a:ext>
            </a:extLst>
          </p:cNvPr>
          <p:cNvGrpSpPr/>
          <p:nvPr/>
        </p:nvGrpSpPr>
        <p:grpSpPr>
          <a:xfrm>
            <a:off x="3816470" y="501208"/>
            <a:ext cx="6767269" cy="9216061"/>
            <a:chOff x="192322" y="901318"/>
            <a:chExt cx="6767269" cy="9216061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30E84E2-F511-9F6B-B87A-03B4E1D04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2322" y="901318"/>
              <a:ext cx="6767269" cy="921606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98148A-A7EE-9BE9-2774-4363AE936A57}"/>
                </a:ext>
              </a:extLst>
            </p:cNvPr>
            <p:cNvSpPr txBox="1"/>
            <p:nvPr/>
          </p:nvSpPr>
          <p:spPr>
            <a:xfrm>
              <a:off x="1013791" y="7680216"/>
              <a:ext cx="594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Euclid" panose="02020503060505020303" pitchFamily="18" charset="0"/>
                </a:rPr>
                <a:t>Biped: Kinematic Architecture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687AB79-9CB3-7144-26D4-E3FEFDE96C50}"/>
              </a:ext>
            </a:extLst>
          </p:cNvPr>
          <p:cNvSpPr txBox="1"/>
          <p:nvPr/>
        </p:nvSpPr>
        <p:spPr>
          <a:xfrm>
            <a:off x="38689" y="7931760"/>
            <a:ext cx="14361524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Euclid" panose="02020503060505020303" pitchFamily="18" charset="0"/>
              </a:rPr>
              <a:t>Spatial Biped: 12 DOF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Euclid" panose="02020503060505020303" pitchFamily="18" charset="0"/>
              </a:rPr>
              <a:t>Mechanical joint constraints: maintained (as per </a:t>
            </a:r>
            <a:r>
              <a:rPr lang="en-US" sz="2400" dirty="0">
                <a:hlinkClick r:id="rId4"/>
              </a:rPr>
              <a:t>https://www.physio-pedia.com/Range_of_Motion</a:t>
            </a:r>
            <a:r>
              <a:rPr lang="en-US" sz="2400" dirty="0"/>
              <a:t>)</a:t>
            </a:r>
            <a:endParaRPr lang="en-US" sz="2400" dirty="0"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13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26116</TotalTime>
  <Words>2617</Words>
  <Application>Microsoft Office PowerPoint</Application>
  <PresentationFormat>Custom</PresentationFormat>
  <Paragraphs>473</Paragraphs>
  <Slides>42</Slides>
  <Notes>5</Notes>
  <HiddenSlides>0</HiddenSlides>
  <MMClips>16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Euclid</vt:lpstr>
      <vt:lpstr>Georgia</vt:lpstr>
      <vt:lpstr>Old Standard TT</vt:lpstr>
      <vt:lpstr>Office Theme</vt:lpstr>
      <vt:lpstr>PowerPoint Presentation</vt:lpstr>
      <vt:lpstr>Presentation Outline </vt:lpstr>
      <vt:lpstr>Dynamic Stability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Biped fall and slip</vt:lpstr>
      <vt:lpstr>Biped Rotation </vt:lpstr>
      <vt:lpstr>Contact Modelling</vt:lpstr>
      <vt:lpstr>PowerPoint Presentation</vt:lpstr>
      <vt:lpstr>Energy Balance: Normal Trajectory</vt:lpstr>
      <vt:lpstr>Pybullet Model: Biped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Alinjar Dan</dc:creator>
  <cp:lastModifiedBy>Saniya Patwardhan</cp:lastModifiedBy>
  <cp:revision>566</cp:revision>
  <dcterms:created xsi:type="dcterms:W3CDTF">2021-12-03T04:47:46Z</dcterms:created>
  <dcterms:modified xsi:type="dcterms:W3CDTF">2022-06-21T11:50:24Z</dcterms:modified>
</cp:coreProperties>
</file>